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5591" autoAdjust="0"/>
  </p:normalViewPr>
  <p:slideViewPr>
    <p:cSldViewPr>
      <p:cViewPr>
        <p:scale>
          <a:sx n="70" d="100"/>
          <a:sy n="70" d="100"/>
        </p:scale>
        <p:origin x="-1086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663ADA-F002-4DD4-B58E-CE9D2159EDF9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ADBD06-0A04-46B2-97CA-06FF10B5D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159ACD-1E27-4C9B-8308-AC9B79A70F16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D21C8C-E37A-4EAB-B521-F4FC66933138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0992CE1-5153-4231-B3A5-E70E04DD4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B601E-E7E3-410E-8E5E-79DED5CCB8AF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895E6-6DBA-4BC2-BCEE-A960D98C4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566DCE-0DC8-4027-801F-BE5F11AA6ED4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AE86AEB-5753-4DE9-9E10-3ACE001C5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8E95-739F-4C7E-9CE3-A1431AA1C50F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7F8CB-72A8-429A-854A-683BB3913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194ACB4-CF3A-4025-BAD5-8CEF08CC5EDA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B0A315-D93D-457D-BAA3-C6D93C509E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EAE8-1134-4C23-9725-37C4C7872A0C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78E89-89D9-4787-93DC-CAAE8C543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DD0A-F42F-4F92-84AC-06F2C1DCC865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09A43-3A74-44CD-9177-B10C3621A9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C0AE4-29DA-4E30-AD19-6B95466D7A16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D0CD3-510C-4C26-B64C-767CDE5A8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21651-3B2E-481F-8334-8606A46CB07A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31AFC-5256-43C9-9CCC-0DC4DBF29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139E-4825-4ED9-BEB8-82D0BA2F8D37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D7B4E-C7F5-4B7E-947B-FA97B2035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8B7667-2B38-439C-AC72-E98A079D5288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E92579-D95E-4CDD-92C2-85C344734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0D7FF41-A253-436C-9143-B2B7528A46B4}" type="datetimeFigureOut">
              <a:rPr lang="ru-RU"/>
              <a:pPr>
                <a:defRPr/>
              </a:pPr>
              <a:t>17.04.2016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777F504-9C8D-4419-9F7B-120352A78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21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2" r:id="rId9"/>
    <p:sldLayoutId id="2147483719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428604"/>
            <a:ext cx="5105400" cy="16156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Ложные друзья переводчика</a:t>
            </a:r>
            <a:endParaRPr lang="ru-RU" dirty="0"/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8" y="2286000"/>
            <a:ext cx="4429125" cy="2714625"/>
          </a:xfrm>
        </p:spPr>
        <p:txBody>
          <a:bodyPr/>
          <a:lstStyle/>
          <a:p>
            <a:pPr eaLnBrk="1" hangingPunct="1"/>
            <a:r>
              <a:rPr lang="ru-RU" smtClean="0"/>
              <a:t>Выполнили: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Брюханов Матвей</a:t>
            </a:r>
          </a:p>
          <a:p>
            <a:pPr eaLnBrk="1" hangingPunct="1"/>
            <a:r>
              <a:rPr lang="ru-RU" smtClean="0"/>
              <a:t>Романова Анна</a:t>
            </a:r>
          </a:p>
          <a:p>
            <a:pPr eaLnBrk="1" hangingPunct="1"/>
            <a:r>
              <a:rPr lang="ru-RU" smtClean="0"/>
              <a:t>8б класс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0" y="785813"/>
            <a:ext cx="3143250" cy="428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7239000" cy="60991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b="1" smtClean="0"/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3. Изменение значения слова при заимствовании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000" smtClean="0"/>
              <a:t>     Слово «док» (</a:t>
            </a:r>
            <a:r>
              <a:rPr lang="ru-RU" sz="2000" i="1" smtClean="0"/>
              <a:t>dock</a:t>
            </a:r>
            <a:r>
              <a:rPr lang="ru-RU" sz="2000" smtClean="0"/>
              <a:t>) было позаимствовано для того, чтобы назвать помещение для ремонта кораблей </a:t>
            </a:r>
            <a:r>
              <a:rPr lang="ru-RU" sz="2000" i="1" smtClean="0"/>
              <a:t>(Dry dock)</a:t>
            </a:r>
            <a:r>
              <a:rPr lang="ru-RU" sz="2000" smtClean="0"/>
              <a:t>, хотя в английском языке это слово — «пристань».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z="2000" b="1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ru-RU" b="1" smtClean="0"/>
              <a:t>4. Параллельное заимствование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000" b="1" smtClean="0"/>
              <a:t>   </a:t>
            </a:r>
            <a:r>
              <a:rPr lang="ru-RU" sz="2000" smtClean="0"/>
              <a:t>Языки </a:t>
            </a:r>
            <a:r>
              <a:rPr lang="ru-RU" sz="2000" i="1" smtClean="0"/>
              <a:t>А</a:t>
            </a:r>
            <a:r>
              <a:rPr lang="ru-RU" sz="2000" smtClean="0"/>
              <a:t> и </a:t>
            </a:r>
            <a:r>
              <a:rPr lang="ru-RU" sz="2000" i="1" smtClean="0"/>
              <a:t>Б</a:t>
            </a:r>
            <a:r>
              <a:rPr lang="ru-RU" sz="2000" smtClean="0"/>
              <a:t> могут заимствовать слова из языка </a:t>
            </a:r>
            <a:r>
              <a:rPr lang="ru-RU" sz="2000" i="1" smtClean="0"/>
              <a:t>В</a:t>
            </a:r>
            <a:r>
              <a:rPr lang="ru-RU" sz="2000" smtClean="0"/>
              <a:t> в разных значениях. В русско-английских ложных друзьях общий предок чаще всего латынь.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000" smtClean="0"/>
              <a:t>    Русское «ангина» происходит от лат. </a:t>
            </a:r>
            <a:r>
              <a:rPr lang="la-Latn" sz="2000" i="1" smtClean="0"/>
              <a:t>angina tonsillitis</a:t>
            </a:r>
            <a:r>
              <a:rPr lang="ru-RU" sz="2000" smtClean="0"/>
              <a:t> («удушение от воспаления миндалин»), в то время как английское </a:t>
            </a:r>
            <a:r>
              <a:rPr lang="ru-RU" sz="2000" i="1" smtClean="0"/>
              <a:t>angina</a:t>
            </a:r>
            <a:r>
              <a:rPr lang="ru-RU" sz="2000" smtClean="0"/>
              <a:t> (стенокардия) — от лат. </a:t>
            </a:r>
            <a:r>
              <a:rPr lang="la-Latn" sz="2000" i="1" smtClean="0"/>
              <a:t>angina pectoris</a:t>
            </a:r>
            <a:r>
              <a:rPr lang="ru-RU" sz="2000" smtClean="0"/>
              <a:t> («удушение грудное»).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z="2000" smtClean="0"/>
          </a:p>
          <a:p>
            <a:pPr algn="just" eaLnBrk="1" hangingPunct="1">
              <a:buFont typeface="Wingdings 2" pitchFamily="18" charset="2"/>
              <a:buNone/>
            </a:pPr>
            <a:endParaRPr lang="ru-RU" sz="2000" b="1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ru-RU" sz="2000" b="1" smtClean="0"/>
              <a:t>     </a:t>
            </a: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137" y="286702"/>
            <a:ext cx="7239001" cy="11430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Типы «ложных друзей» переводчика</a:t>
            </a:r>
            <a:endParaRPr lang="ru-RU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ru-RU" b="1" smtClean="0"/>
              <a:t>ЛДП, полностью не совпадающие с русскими </a:t>
            </a:r>
            <a:r>
              <a:rPr lang="en-GB" b="1" smtClean="0"/>
              <a:t>c</a:t>
            </a:r>
            <a:r>
              <a:rPr lang="ru-RU" b="1" smtClean="0"/>
              <a:t>ловами по значению.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 marL="660400" indent="-660400" eaLnBrk="1" hangingPunct="1">
              <a:buFont typeface="Wingdings 2" pitchFamily="18" charset="2"/>
              <a:buNone/>
            </a:pPr>
            <a:endParaRPr lang="ru-RU" sz="2000" b="1" smtClean="0">
              <a:latin typeface="Arial" charset="0"/>
            </a:endParaRPr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Band</a:t>
            </a:r>
            <a:r>
              <a:rPr lang="ru-RU" sz="2000" b="1" smtClean="0"/>
              <a:t> </a:t>
            </a:r>
            <a:r>
              <a:rPr lang="ru-RU" sz="2000" smtClean="0"/>
              <a:t>– группа, а не банда</a:t>
            </a:r>
            <a:endParaRPr lang="ru-RU" sz="2000" smtClean="0">
              <a:latin typeface="Arial" charset="0"/>
            </a:endParaRPr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Clay</a:t>
            </a:r>
            <a:r>
              <a:rPr lang="ru-RU" sz="2000" smtClean="0"/>
              <a:t> – глина, а не клей</a:t>
            </a:r>
            <a:endParaRPr lang="ru-RU" sz="2000" smtClean="0">
              <a:latin typeface="Arial" charset="0"/>
            </a:endParaRPr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Fabric</a:t>
            </a:r>
            <a:r>
              <a:rPr lang="ru-RU" sz="2000" b="1" smtClean="0"/>
              <a:t> </a:t>
            </a:r>
            <a:r>
              <a:rPr lang="ru-RU" sz="2000" smtClean="0"/>
              <a:t>– ткань, а не фабрика</a:t>
            </a:r>
            <a:endParaRPr lang="en-US" sz="2000" b="1" smtClean="0"/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Intelligent</a:t>
            </a:r>
            <a:r>
              <a:rPr lang="en-US" sz="2000" smtClean="0"/>
              <a:t>  -</a:t>
            </a:r>
            <a:r>
              <a:rPr lang="ru-RU" sz="2000" smtClean="0"/>
              <a:t> умный, а не интеллигентный</a:t>
            </a:r>
            <a:endParaRPr lang="ru-RU" sz="2000" b="1" smtClean="0">
              <a:latin typeface="Arial" charset="0"/>
            </a:endParaRPr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List</a:t>
            </a:r>
            <a:r>
              <a:rPr lang="ru-RU" sz="2000" smtClean="0"/>
              <a:t> – список, а не лист</a:t>
            </a:r>
            <a:endParaRPr lang="en-US" sz="2000" smtClean="0"/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Magazine</a:t>
            </a:r>
            <a:r>
              <a:rPr lang="ru-RU" sz="2000" smtClean="0"/>
              <a:t> – журнал, а не магазин</a:t>
            </a:r>
            <a:endParaRPr lang="en-US" sz="2000" smtClean="0"/>
          </a:p>
          <a:p>
            <a:pPr marL="660400" indent="-660400" eaLnBrk="1" hangingPunct="1">
              <a:buFont typeface="Wingdings 2" pitchFamily="18" charset="2"/>
              <a:buNone/>
            </a:pPr>
            <a:r>
              <a:rPr lang="en-US" sz="2000" b="1" smtClean="0"/>
              <a:t>Multiplication</a:t>
            </a:r>
            <a:r>
              <a:rPr lang="ru-RU" sz="2000" smtClean="0"/>
              <a:t> – сложение, а не мультипликация</a:t>
            </a:r>
            <a:endParaRPr lang="en-US" sz="2000" smtClean="0"/>
          </a:p>
          <a:p>
            <a:pPr marL="660400" indent="-660400" eaLnBrk="1" hangingPunct="1">
              <a:buFont typeface="Wingdings 2" pitchFamily="18" charset="2"/>
              <a:buNone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88" y="1214422"/>
            <a:ext cx="178591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68313" y="476250"/>
            <a:ext cx="7239000" cy="55006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GB" b="1" smtClean="0"/>
              <a:t>II</a:t>
            </a:r>
            <a:r>
              <a:rPr lang="ru-RU" b="1" smtClean="0"/>
              <a:t>. ЛДП,  часто совпадающие с русскими </a:t>
            </a:r>
            <a:r>
              <a:rPr lang="en-GB" b="1" smtClean="0"/>
              <a:t>c</a:t>
            </a:r>
            <a:r>
              <a:rPr lang="ru-RU" b="1" smtClean="0"/>
              <a:t>ловами по значению</a:t>
            </a:r>
            <a:r>
              <a:rPr lang="ru-RU" smtClean="0"/>
              <a:t> </a:t>
            </a:r>
            <a:endParaRPr lang="ru-RU" sz="2800" b="1" smtClean="0"/>
          </a:p>
          <a:p>
            <a:pPr eaLnBrk="1" hangingPunct="1">
              <a:buFont typeface="Wingdings 2" pitchFamily="18" charset="2"/>
              <a:buNone/>
            </a:pPr>
            <a:endParaRPr lang="ru-RU" sz="2000" b="1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Alley</a:t>
            </a:r>
            <a:r>
              <a:rPr lang="en-US" sz="2000" smtClean="0"/>
              <a:t> – </a:t>
            </a:r>
            <a:r>
              <a:rPr lang="ru-RU" sz="2000" smtClean="0"/>
              <a:t>переулок, а не только аллея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Argument </a:t>
            </a:r>
            <a:r>
              <a:rPr lang="ru-RU" sz="2000" smtClean="0"/>
              <a:t>– спор, а не только аргумент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Artist –</a:t>
            </a:r>
            <a:r>
              <a:rPr lang="ru-RU" sz="2000" b="1" smtClean="0"/>
              <a:t> </a:t>
            </a:r>
            <a:r>
              <a:rPr lang="ru-RU" sz="2000" smtClean="0"/>
              <a:t>художник, а не только артист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Cabinet </a:t>
            </a:r>
            <a:r>
              <a:rPr lang="ru-RU" sz="2000" b="1" smtClean="0"/>
              <a:t>– </a:t>
            </a:r>
            <a:r>
              <a:rPr lang="ru-RU" sz="2000" smtClean="0"/>
              <a:t>шкаф, а не только Кабинет Министров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Camera</a:t>
            </a:r>
            <a:r>
              <a:rPr lang="en-US" sz="2000" smtClean="0"/>
              <a:t> – </a:t>
            </a:r>
            <a:r>
              <a:rPr lang="ru-RU" sz="2000" smtClean="0"/>
              <a:t>фотоаппарат, а не только камера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Collector</a:t>
            </a:r>
            <a:r>
              <a:rPr lang="en-US" sz="2000" smtClean="0"/>
              <a:t> – </a:t>
            </a:r>
            <a:r>
              <a:rPr lang="ru-RU" sz="2000" smtClean="0"/>
              <a:t>коллекционер, а не только коллектор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Master </a:t>
            </a:r>
            <a:r>
              <a:rPr lang="en-US" sz="2000" smtClean="0"/>
              <a:t>– </a:t>
            </a:r>
            <a:r>
              <a:rPr lang="ru-RU" sz="2000" smtClean="0"/>
              <a:t>хозяин, а не только мастер</a:t>
            </a:r>
            <a:endParaRPr lang="ru-RU" sz="2000" b="1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0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323850" y="1628775"/>
            <a:ext cx="72390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GB" b="1" smtClean="0"/>
              <a:t>III</a:t>
            </a:r>
            <a:r>
              <a:rPr lang="ru-RU" b="1" smtClean="0"/>
              <a:t>. ЛДП,  различные по грамматической форме.</a:t>
            </a:r>
            <a:endParaRPr lang="ru-RU" b="1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GB" sz="2000" b="1" smtClean="0"/>
              <a:t>Massive</a:t>
            </a:r>
            <a:r>
              <a:rPr lang="en-GB" sz="2000" smtClean="0"/>
              <a:t> – </a:t>
            </a:r>
            <a:r>
              <a:rPr lang="ru-RU" sz="2000" smtClean="0">
                <a:latin typeface="Arial" charset="0"/>
              </a:rPr>
              <a:t>массивный, а не массив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Photograph</a:t>
            </a:r>
            <a:r>
              <a:rPr lang="en-US" sz="2000" smtClean="0"/>
              <a:t> –</a:t>
            </a:r>
            <a:r>
              <a:rPr lang="ru-RU" sz="2000" smtClean="0"/>
              <a:t> фотография, а не фотограф</a:t>
            </a:r>
            <a:endParaRPr lang="en-GB" sz="2000" smtClean="0"/>
          </a:p>
          <a:p>
            <a:pPr eaLnBrk="1" hangingPunct="1">
              <a:buFont typeface="Wingdings 2" pitchFamily="18" charset="2"/>
              <a:buNone/>
            </a:pPr>
            <a:endParaRPr lang="ru-RU" b="1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GB" b="1" smtClean="0"/>
              <a:t>IV</a:t>
            </a:r>
            <a:r>
              <a:rPr lang="ru-RU" b="1" smtClean="0"/>
              <a:t>. ЛДП в географии.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000" b="1" smtClean="0"/>
              <a:t>Channel Islands</a:t>
            </a:r>
            <a:r>
              <a:rPr lang="en-GB" sz="2000" smtClean="0"/>
              <a:t> – </a:t>
            </a:r>
            <a:r>
              <a:rPr lang="ru-RU" sz="2000" smtClean="0">
                <a:latin typeface="Arial" charset="0"/>
              </a:rPr>
              <a:t>Нормандские острова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000" b="1" smtClean="0"/>
              <a:t>Dutch – </a:t>
            </a:r>
            <a:r>
              <a:rPr lang="ru-RU" sz="2000" smtClean="0"/>
              <a:t>голландский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smtClean="0"/>
              <a:t>English Channel</a:t>
            </a:r>
            <a:r>
              <a:rPr lang="en-US" sz="2000" smtClean="0"/>
              <a:t> – </a:t>
            </a:r>
            <a:r>
              <a:rPr lang="ru-RU" sz="2000" smtClean="0"/>
              <a:t>пролив Ла Манш</a:t>
            </a:r>
            <a:endParaRPr lang="ru-RU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b="1" smtClean="0"/>
          </a:p>
          <a:p>
            <a:pPr eaLnBrk="1" hangingPunct="1">
              <a:buFont typeface="Wingdings 2" pitchFamily="18" charset="2"/>
              <a:buNone/>
            </a:pP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72390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GB" b="1" smtClean="0"/>
              <a:t>V</a:t>
            </a:r>
            <a:r>
              <a:rPr lang="ru-RU" b="1" smtClean="0"/>
              <a:t>. Буквализмы и лингвострановедческие термины.</a:t>
            </a:r>
            <a:endParaRPr lang="en-GB" b="1" smtClean="0"/>
          </a:p>
          <a:p>
            <a:pPr eaLnBrk="1" hangingPunct="1">
              <a:buFont typeface="Wingdings 2" pitchFamily="18" charset="2"/>
              <a:buNone/>
            </a:pPr>
            <a:r>
              <a:rPr lang="en-GB" sz="2400" b="1" smtClean="0"/>
              <a:t>Dutch –</a:t>
            </a:r>
            <a:r>
              <a:rPr lang="ru-RU" sz="2400" b="1" smtClean="0"/>
              <a:t> </a:t>
            </a:r>
            <a:r>
              <a:rPr lang="ru-RU" sz="2400" smtClean="0"/>
              <a:t>голландский, а не датский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b="1" smtClean="0"/>
              <a:t>Gownboy</a:t>
            </a:r>
            <a:r>
              <a:rPr lang="en-US" sz="2400" smtClean="0"/>
              <a:t> – </a:t>
            </a:r>
            <a:r>
              <a:rPr lang="ru-RU" sz="2400" smtClean="0"/>
              <a:t>стипендиант, а не мальчик в мантии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GB" sz="2400" b="1" smtClean="0"/>
              <a:t>Guinea pig </a:t>
            </a:r>
            <a:r>
              <a:rPr lang="en-GB" sz="2400" smtClean="0"/>
              <a:t>–</a:t>
            </a:r>
            <a:r>
              <a:rPr lang="ru-RU" sz="2400" smtClean="0"/>
              <a:t> морская свинка, а не свинья за гинею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b="1" smtClean="0"/>
              <a:t>Lily of the valley-</a:t>
            </a:r>
            <a:r>
              <a:rPr lang="ru-RU" b="1" smtClean="0"/>
              <a:t> </a:t>
            </a:r>
            <a:r>
              <a:rPr lang="ru-RU" smtClean="0"/>
              <a:t>ландыш, а не лилия долины</a:t>
            </a: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b="1" smtClean="0"/>
              <a:t>Pineapple</a:t>
            </a:r>
            <a:r>
              <a:rPr lang="en-US" smtClean="0"/>
              <a:t>- </a:t>
            </a:r>
            <a:r>
              <a:rPr lang="ru-RU" smtClean="0"/>
              <a:t>ананас, а не сосна и яблоко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72390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«На ней </a:t>
            </a:r>
            <a:r>
              <a:rPr lang="ru-RU" b="1" smtClean="0"/>
              <a:t>сатиновое </a:t>
            </a:r>
            <a:r>
              <a:rPr lang="ru-RU" smtClean="0"/>
              <a:t>платье», - говорит переводчик. Английское слово </a:t>
            </a:r>
            <a:r>
              <a:rPr lang="ru-RU" i="1" smtClean="0"/>
              <a:t>satin </a:t>
            </a:r>
            <a:r>
              <a:rPr lang="ru-RU" smtClean="0"/>
              <a:t>по небрежности переводчика из дорогого атласа превратилось в дешевый сатин.</a:t>
            </a:r>
          </a:p>
        </p:txBody>
      </p:sp>
      <p:pic>
        <p:nvPicPr>
          <p:cNvPr id="29699" name="Picture 4" descr="d50735e25d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48958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361" y="194559"/>
            <a:ext cx="6959869" cy="121122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Наши рекомендации</a:t>
            </a:r>
            <a:endParaRPr lang="ru-RU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7239000" cy="5256213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  </a:t>
            </a:r>
            <a:r>
              <a:rPr lang="ru-RU" sz="2000" smtClean="0"/>
              <a:t>1) При переводе всегда следует быть аккуратным и перепроверять сомнительное значение слова</a:t>
            </a:r>
            <a:br>
              <a:rPr lang="ru-RU" sz="2000" smtClean="0"/>
            </a:br>
            <a:endParaRPr lang="ru-RU" sz="2000" smtClean="0">
              <a:latin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ru-RU" sz="2000" smtClean="0"/>
              <a:t>2) Слово может иметь различные значения, при переводе предложения необходимо из этих многих значений слова выбрать одно.</a:t>
            </a:r>
          </a:p>
          <a:p>
            <a:pPr algn="just">
              <a:buFont typeface="Wingdings 2" pitchFamily="18" charset="2"/>
              <a:buNone/>
            </a:pPr>
            <a:r>
              <a:rPr lang="ru-RU" sz="2000" smtClean="0"/>
              <a:t>3) При отборе значения нужно исходить из общего содержания мысли, заключенной в данном предложении, также как из стиля, жанра и общего содержания переводимого текста</a:t>
            </a:r>
          </a:p>
        </p:txBody>
      </p:sp>
      <p:pic>
        <p:nvPicPr>
          <p:cNvPr id="30723" name="Picture 4" descr="Ложные слова в английском язык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2400" y="4365625"/>
            <a:ext cx="23717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8" descr="imgpreview?key=4826cfb714edfbd0&amp;mb=imgdb_preview_15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652963"/>
            <a:ext cx="13509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0" descr="7753934940_10606bd6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732338"/>
            <a:ext cx="2079625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863" y="79376"/>
            <a:ext cx="7239000" cy="64291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Словарик Краснова К.В.</a:t>
            </a:r>
            <a:endParaRPr lang="ru-RU" dirty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5929313" cy="57150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2400" smtClean="0"/>
              <a:t>   </a:t>
            </a:r>
            <a:r>
              <a:rPr lang="ru-RU" sz="2400" b="1" smtClean="0">
                <a:latin typeface="22"/>
              </a:rPr>
              <a:t>К. В. Краснов. Англо-русский словарь "ложных друзей переводчика" English Russian Dictionary of "False Friends" by K.V.Krasnov.</a:t>
            </a:r>
            <a:br>
              <a:rPr lang="ru-RU" sz="2400" b="1" smtClean="0">
                <a:latin typeface="22"/>
              </a:rPr>
            </a:br>
            <a:r>
              <a:rPr lang="ru-RU" sz="2400" smtClean="0">
                <a:latin typeface="22"/>
              </a:rPr>
              <a:t>M.: Э.РА (издательское содружество А.Богатых и Э.Ракитской), 2004. </a:t>
            </a:r>
          </a:p>
          <a:p>
            <a:pPr algn="just">
              <a:buFont typeface="Wingdings 2" pitchFamily="18" charset="2"/>
              <a:buNone/>
            </a:pPr>
            <a:r>
              <a:rPr lang="ru-RU" sz="2400" smtClean="0">
                <a:latin typeface="22"/>
              </a:rPr>
              <a:t>     Учебное издание.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22"/>
              </a:rPr>
              <a:t>    Словарь содержит более тысячи словарных гнезд ложных друзей переводчика.</a:t>
            </a:r>
            <a:br>
              <a:rPr lang="ru-RU" sz="2400" smtClean="0">
                <a:latin typeface="22"/>
              </a:rPr>
            </a:br>
            <a:r>
              <a:rPr lang="ru-RU" sz="2400" smtClean="0">
                <a:latin typeface="22"/>
              </a:rPr>
              <a:t>В настоящее время он является самым большим англо-русским словарем ложных друзей переводчика (межъязыковых омонимов).</a:t>
            </a:r>
          </a:p>
        </p:txBody>
      </p:sp>
      <p:pic>
        <p:nvPicPr>
          <p:cNvPr id="31747" name="Picture 2" descr="http://fs145.www.ex.ua/show/54870331/54870331.jpg?1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12542">
            <a:off x="5219700" y="3068638"/>
            <a:ext cx="254476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 Благодарим за внимание!</a:t>
            </a:r>
            <a:endParaRPr lang="ru-RU" dirty="0"/>
          </a:p>
        </p:txBody>
      </p:sp>
      <p:pic>
        <p:nvPicPr>
          <p:cNvPr id="3379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55875" y="1989138"/>
            <a:ext cx="2643188" cy="3573462"/>
          </a:xfrm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95288" y="5364163"/>
            <a:ext cx="7734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/>
              <a:t>Кстати, </a:t>
            </a:r>
            <a:r>
              <a:rPr lang="ru-RU" sz="2400" b="1"/>
              <a:t>professor </a:t>
            </a:r>
            <a:r>
              <a:rPr lang="ru-RU" sz="2400"/>
              <a:t>- преподаватель вуза вообще</a:t>
            </a:r>
          </a:p>
          <a:p>
            <a:pPr algn="ctr"/>
            <a:r>
              <a:rPr lang="ru-RU" sz="2400"/>
              <a:t> (а не только профессор)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14338" name="Содержимое 5"/>
          <p:cNvGraphicFramePr>
            <a:graphicFrameLocks noGrp="1"/>
          </p:cNvGraphicFramePr>
          <p:nvPr>
            <p:ph idx="1"/>
          </p:nvPr>
        </p:nvGraphicFramePr>
        <p:xfrm>
          <a:off x="1501775" y="504825"/>
          <a:ext cx="6345238" cy="4106863"/>
        </p:xfrm>
        <a:graphic>
          <a:graphicData uri="http://schemas.openxmlformats.org/presentationml/2006/ole">
            <p:oleObj spid="_x0000_s14338" name="Worksheet" r:id="rId3" imgW="7639128" imgH="4943535" progId="Excel.Sheet.8">
              <p:embed/>
            </p:oleObj>
          </a:graphicData>
        </a:graphic>
      </p:graphicFrame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365625"/>
            <a:ext cx="26654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1275" y="4826000"/>
            <a:ext cx="2305050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68313" y="1989138"/>
            <a:ext cx="7239000" cy="44561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Это явление достаточно широко распространено, и количество ошибок, которые совершают простые школьники высоко.</a:t>
            </a:r>
          </a:p>
        </p:txBody>
      </p:sp>
      <p:pic>
        <p:nvPicPr>
          <p:cNvPr id="17411" name="Picture 2" descr="968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0"/>
            <a:ext cx="2381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Изучение  «ложных друзей переводчика», предупреждение ошибок, возникающих  по аналогии с русским языком.</a:t>
            </a:r>
          </a:p>
          <a:p>
            <a:pPr eaLnBrk="1" hangingPunct="1"/>
            <a:endParaRPr lang="ru-RU" smtClean="0"/>
          </a:p>
        </p:txBody>
      </p:sp>
      <p:pic>
        <p:nvPicPr>
          <p:cNvPr id="18435" name="Picture 2" descr="a122415f692e23e53574e047e1dc60f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3286125"/>
            <a:ext cx="2967037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Изучить теорию по данному вопросу (пути образования ЛДП, их типы),</a:t>
            </a:r>
          </a:p>
          <a:p>
            <a:pPr eaLnBrk="1" hangingPunct="1"/>
            <a:r>
              <a:rPr lang="ru-RU" smtClean="0"/>
              <a:t>Выяснить (проведя исследование), насколько актуальна эта проблема для нашей школы,</a:t>
            </a:r>
          </a:p>
          <a:p>
            <a:pPr eaLnBrk="1" hangingPunct="1"/>
            <a:r>
              <a:rPr lang="ru-RU" smtClean="0"/>
              <a:t>Проанализировать учебники 6-8 классов (автор М.З. Биболетова) и составить словарь  «ложных друзей переводчика»,</a:t>
            </a:r>
          </a:p>
          <a:p>
            <a:pPr eaLnBrk="1" hangingPunct="1"/>
            <a:r>
              <a:rPr lang="ru-RU" smtClean="0"/>
              <a:t>Разработать рекомендации для обучающихся.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143800" cy="8572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Предмет и объект исследования</a:t>
            </a: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7239000" cy="459898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smtClean="0"/>
              <a:t>      Пары слов в двух разных языках (английский и русский языки), одинаковые по произношению или написанию, но разные по своему смысловому значению, вызывающие затруднения при переводе.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mtClean="0"/>
              <a:t>        В качестве </a:t>
            </a:r>
            <a:r>
              <a:rPr lang="ru-RU" b="1" smtClean="0"/>
              <a:t>объекта исследования</a:t>
            </a:r>
            <a:r>
              <a:rPr lang="ru-RU" smtClean="0"/>
              <a:t> была выбрана лексика из учебников английского языка  Enjoy English для 6-8 классов под редакцией М. З. Биболетовой.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323850" y="404813"/>
            <a:ext cx="7239000" cy="59563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sz="3200" b="1" smtClean="0"/>
              <a:t>  </a:t>
            </a:r>
            <a:r>
              <a:rPr lang="ru-RU" sz="2800" b="1" smtClean="0"/>
              <a:t>Ложные друзья переводчика </a:t>
            </a:r>
            <a:r>
              <a:rPr lang="ru-RU" sz="2800" smtClean="0"/>
              <a:t>- </a:t>
            </a:r>
            <a:r>
              <a:rPr lang="ru-RU" sz="2000" smtClean="0"/>
              <a:t>это пара слов в двух языках похожих по произношению и/или написанию, часто с общим происхождением, но отличающихся по значению.  Эти слова относятся к так называемым межъязыковым омонимам и паронимам.</a:t>
            </a:r>
            <a:endParaRPr lang="en-US" sz="200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b="1" smtClean="0"/>
              <a:t>  </a:t>
            </a:r>
            <a:r>
              <a:rPr lang="ru-RU" sz="2800" b="1" smtClean="0"/>
              <a:t>Межъязыковые омонимы – </a:t>
            </a:r>
            <a:r>
              <a:rPr lang="ru-RU" sz="2000" smtClean="0"/>
              <a:t>это слова в обоих языках сходные до отождествления из-за своей звуковой или графической формы, но имеющие разные значения.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sz="2000" smtClean="0"/>
              <a:t> </a:t>
            </a:r>
          </a:p>
          <a:p>
            <a:pPr algn="r" eaLnBrk="1" hangingPunct="1">
              <a:buFont typeface="Wingdings 2" pitchFamily="18" charset="2"/>
              <a:buNone/>
            </a:pPr>
            <a:endParaRPr lang="ru-RU" sz="2000" smtClean="0"/>
          </a:p>
          <a:p>
            <a:pPr algn="r" eaLnBrk="1" hangingPunct="1">
              <a:buFont typeface="Wingdings 2" pitchFamily="18" charset="2"/>
              <a:buNone/>
            </a:pPr>
            <a:endParaRPr lang="ru-RU" sz="2000" smtClean="0"/>
          </a:p>
          <a:p>
            <a:pPr algn="r" eaLnBrk="1" hangingPunct="1">
              <a:buFont typeface="Wingdings 2" pitchFamily="18" charset="2"/>
              <a:buNone/>
            </a:pPr>
            <a:endParaRPr lang="ru-RU" sz="2000" smtClean="0"/>
          </a:p>
          <a:p>
            <a:pPr algn="r" eaLnBrk="1" hangingPunct="1">
              <a:buFont typeface="Wingdings 2" pitchFamily="18" charset="2"/>
              <a:buNone/>
            </a:pPr>
            <a:endParaRPr lang="ru-RU" sz="2000" smtClean="0"/>
          </a:p>
          <a:p>
            <a:pPr algn="r" eaLnBrk="1" hangingPunct="1">
              <a:buFont typeface="Wingdings 2" pitchFamily="18" charset="2"/>
              <a:buNone/>
            </a:pPr>
            <a:r>
              <a:rPr lang="ru-RU" sz="2000" smtClean="0"/>
              <a:t>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sz="2000" b="1" smtClean="0"/>
              <a:t>Акуленко В.В.   </a:t>
            </a:r>
          </a:p>
        </p:txBody>
      </p:sp>
      <p:pic>
        <p:nvPicPr>
          <p:cNvPr id="21506" name="Picture 4" descr="%D0%90%D0%BA%D1%83%D0%BB%D0%B5%D0%BD%D0%BA%D0%BE_%D0%92%D0%B0%D0%BB%D0%B5%D1%80%D1%96%D0%B9_%D0%92%D1%96%D0%BA%D1%82%D0%BE%D1%80%D0%BE%D0%B2%D0%B8%D1%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3357563"/>
            <a:ext cx="2351088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ChangeArrowheads="1"/>
          </p:cNvSpPr>
          <p:nvPr/>
        </p:nvSpPr>
        <p:spPr bwMode="auto">
          <a:xfrm>
            <a:off x="214313" y="285750"/>
            <a:ext cx="777716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Trebuchet MS" pitchFamily="34" charset="0"/>
              </a:rPr>
              <a:t>Название «ложные друзья переводчика» является калькой с французского языка «faux amix du traducteur». Оно появилось в 1928 году в работе: «Les faux amix on les trahisons du vocabulaire anglais; conseils aux traducteur» (Paris) французских учёных М. Кесслера (M. Koessler) и Ж. Дерокиньи (J. Derocquigny). </a:t>
            </a:r>
          </a:p>
          <a:p>
            <a:r>
              <a:rPr lang="ru-RU" sz="2400">
                <a:latin typeface="Trebuchet MS" pitchFamily="34" charset="0"/>
              </a:rPr>
              <a:t>Кесслер и Дерокиньи под буквальным переводом «ложных друзей переводчика» имели в виду перевод только по звуковому сходству слов двух языков. </a:t>
            </a:r>
          </a:p>
        </p:txBody>
      </p:sp>
      <p:pic>
        <p:nvPicPr>
          <p:cNvPr id="22530" name="Picture 5" descr="lozhnie_druziya_perevodch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4192588"/>
            <a:ext cx="432117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Причины появления ложных друзей переводчика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eaLnBrk="1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1. Совпадение</a:t>
            </a:r>
            <a:endParaRPr lang="ru-RU" dirty="0" smtClean="0"/>
          </a:p>
          <a:p>
            <a:pPr marL="274320" indent="-274320" algn="just" eaLnBrk="1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  <a:r>
              <a:rPr lang="en-US" dirty="0" smtClean="0"/>
              <a:t>  </a:t>
            </a:r>
            <a:r>
              <a:rPr lang="ru-RU" dirty="0" smtClean="0"/>
              <a:t>Англ. </a:t>
            </a:r>
            <a:r>
              <a:rPr lang="ru-RU" i="1" dirty="0" err="1" smtClean="0"/>
              <a:t>mist</a:t>
            </a:r>
            <a:r>
              <a:rPr lang="ru-RU" dirty="0" smtClean="0"/>
              <a:t> — туман, нем. </a:t>
            </a:r>
            <a:r>
              <a:rPr lang="de-DE" i="1" dirty="0" err="1" smtClean="0"/>
              <a:t>mist</a:t>
            </a:r>
            <a:r>
              <a:rPr lang="ru-RU" dirty="0" smtClean="0"/>
              <a:t> — навоз. Это совпадение привело к конфузу при экспорте в Германию компьютерной игры </a:t>
            </a:r>
            <a:r>
              <a:rPr lang="ru-RU" i="1" dirty="0" err="1" smtClean="0"/>
              <a:t>Myst</a:t>
            </a:r>
            <a:r>
              <a:rPr lang="ru-RU" dirty="0" smtClean="0"/>
              <a:t>, дезодоранта </a:t>
            </a:r>
            <a:r>
              <a:rPr lang="ru-RU" i="1" dirty="0" err="1" smtClean="0"/>
              <a:t>Mist</a:t>
            </a:r>
            <a:r>
              <a:rPr lang="ru-RU" i="1" dirty="0" smtClean="0"/>
              <a:t> </a:t>
            </a:r>
            <a:r>
              <a:rPr lang="ru-RU" i="1" dirty="0" err="1" smtClean="0"/>
              <a:t>Stick</a:t>
            </a:r>
            <a:r>
              <a:rPr lang="ru-RU" dirty="0" smtClean="0"/>
              <a:t>, а так же </a:t>
            </a:r>
            <a:r>
              <a:rPr lang="ru-RU" dirty="0" err="1" smtClean="0"/>
              <a:t>Роллс</a:t>
            </a:r>
            <a:r>
              <a:rPr lang="ru-RU" dirty="0" smtClean="0"/>
              <a:t>  </a:t>
            </a:r>
            <a:r>
              <a:rPr lang="ru-RU" dirty="0" err="1" smtClean="0"/>
              <a:t>Ройса</a:t>
            </a:r>
            <a:r>
              <a:rPr lang="ru-RU" dirty="0" smtClean="0"/>
              <a:t>   </a:t>
            </a:r>
            <a:r>
              <a:rPr lang="ru-RU" i="1" dirty="0" err="1" smtClean="0"/>
              <a:t>Silver</a:t>
            </a:r>
            <a:r>
              <a:rPr lang="ru-RU" i="1" dirty="0" smtClean="0"/>
              <a:t> </a:t>
            </a:r>
            <a:r>
              <a:rPr lang="ru-RU" i="1" dirty="0" err="1" smtClean="0"/>
              <a:t>Mist</a:t>
            </a:r>
            <a:r>
              <a:rPr lang="ru-RU" dirty="0" smtClean="0"/>
              <a:t>.</a:t>
            </a:r>
            <a:endParaRPr lang="en-US" dirty="0" smtClean="0"/>
          </a:p>
          <a:p>
            <a:pPr marL="274320" indent="-274320" eaLnBrk="1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2. Независимое развитие языков</a:t>
            </a:r>
            <a:endParaRPr 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  <a:r>
              <a:rPr lang="en-US" dirty="0" smtClean="0"/>
              <a:t>  </a:t>
            </a:r>
            <a:r>
              <a:rPr lang="ru-RU" dirty="0" smtClean="0"/>
              <a:t>На праславянском языке слово «вонять» означало «пахнуть». В русском его смысл сдвинулся до «плохо пахнуть», в то время как в западнославянских языках (например, в чешском — </a:t>
            </a:r>
            <a:r>
              <a:rPr lang="ru-RU" i="1" dirty="0" smtClean="0"/>
              <a:t>духи</a:t>
            </a:r>
            <a:r>
              <a:rPr lang="ru-RU" dirty="0" smtClean="0"/>
              <a:t> по-чешски — </a:t>
            </a:r>
            <a:r>
              <a:rPr lang="ru-RU" i="1" dirty="0" err="1" smtClean="0"/>
              <a:t>vonavka</a:t>
            </a:r>
            <a:r>
              <a:rPr lang="ru-RU" dirty="0" smtClean="0"/>
              <a:t>) оно не несёт отрицательного смысла.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398</TotalTime>
  <Words>679</Words>
  <Application>Microsoft Office PowerPoint</Application>
  <PresentationFormat>Экран (4:3)</PresentationFormat>
  <Paragraphs>91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0" baseType="lpstr">
      <vt:lpstr>Arial</vt:lpstr>
      <vt:lpstr>Trebuchet MS</vt:lpstr>
      <vt:lpstr>Wingdings 2</vt:lpstr>
      <vt:lpstr>Wingdings</vt:lpstr>
      <vt:lpstr>Calibri</vt:lpstr>
      <vt:lpstr>22</vt:lpstr>
      <vt:lpstr>Изящная</vt:lpstr>
      <vt:lpstr>Изящная</vt:lpstr>
      <vt:lpstr>Изящная</vt:lpstr>
      <vt:lpstr>Изящная</vt:lpstr>
      <vt:lpstr>Изящная</vt:lpstr>
      <vt:lpstr>Worksheet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Ложные друзья переводчика</dc:title>
  <dc:creator>Учитель</dc:creator>
  <cp:lastModifiedBy>User-1</cp:lastModifiedBy>
  <cp:revision>27</cp:revision>
  <dcterms:created xsi:type="dcterms:W3CDTF">2016-04-07T08:06:26Z</dcterms:created>
  <dcterms:modified xsi:type="dcterms:W3CDTF">2016-04-17T10:54:07Z</dcterms:modified>
</cp:coreProperties>
</file>