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9"/>
  </p:notesMasterIdLst>
  <p:sldIdLst>
    <p:sldId id="256" r:id="rId2"/>
    <p:sldId id="271" r:id="rId3"/>
    <p:sldId id="272"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C843E8-A6B4-430C-BAC4-71AA64261924}" type="datetimeFigureOut">
              <a:rPr lang="ru-RU" smtClean="0"/>
              <a:pPr/>
              <a:t>05.11.2020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B9BDD8-FB31-4922-A474-5762748CD08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4B9BDD8-FB31-4922-A474-5762748CD086}" type="slidenum">
              <a:rPr lang="ru-RU" smtClean="0"/>
              <a:pPr/>
              <a:t>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78429D0A-0E5F-47B7-9AD6-7D83E8694365}" type="datetimeFigureOut">
              <a:rPr lang="ru-RU" smtClean="0"/>
              <a:pPr/>
              <a:t>05.11.2020</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555560FD-5C18-4122-A9F8-C124FDE96A27}"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8429D0A-0E5F-47B7-9AD6-7D83E8694365}" type="datetimeFigureOut">
              <a:rPr lang="ru-RU" smtClean="0"/>
              <a:pPr/>
              <a:t>05.11.2020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5560FD-5C18-4122-A9F8-C124FDE96A2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8429D0A-0E5F-47B7-9AD6-7D83E8694365}" type="datetimeFigureOut">
              <a:rPr lang="ru-RU" smtClean="0"/>
              <a:pPr/>
              <a:t>05.11.2020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5560FD-5C18-4122-A9F8-C124FDE96A2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8429D0A-0E5F-47B7-9AD6-7D83E8694365}" type="datetimeFigureOut">
              <a:rPr lang="ru-RU" smtClean="0"/>
              <a:pPr/>
              <a:t>05.11.2020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5560FD-5C18-4122-A9F8-C124FDE96A2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8429D0A-0E5F-47B7-9AD6-7D83E8694365}" type="datetimeFigureOut">
              <a:rPr lang="ru-RU" smtClean="0"/>
              <a:pPr/>
              <a:t>05.11.2020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5560FD-5C18-4122-A9F8-C124FDE96A27}"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8429D0A-0E5F-47B7-9AD6-7D83E8694365}" type="datetimeFigureOut">
              <a:rPr lang="ru-RU" smtClean="0"/>
              <a:pPr/>
              <a:t>05.11.2020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55560FD-5C18-4122-A9F8-C124FDE96A2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8429D0A-0E5F-47B7-9AD6-7D83E8694365}" type="datetimeFigureOut">
              <a:rPr lang="ru-RU" smtClean="0"/>
              <a:pPr/>
              <a:t>05.11.2020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55560FD-5C18-4122-A9F8-C124FDE96A2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8429D0A-0E5F-47B7-9AD6-7D83E8694365}" type="datetimeFigureOut">
              <a:rPr lang="ru-RU" smtClean="0"/>
              <a:pPr/>
              <a:t>05.11.2020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55560FD-5C18-4122-A9F8-C124FDE96A2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8429D0A-0E5F-47B7-9AD6-7D83E8694365}" type="datetimeFigureOut">
              <a:rPr lang="ru-RU" smtClean="0"/>
              <a:pPr/>
              <a:t>05.11.2020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55560FD-5C18-4122-A9F8-C124FDE96A2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8429D0A-0E5F-47B7-9AD6-7D83E8694365}" type="datetimeFigureOut">
              <a:rPr lang="ru-RU" smtClean="0"/>
              <a:pPr/>
              <a:t>05.11.2020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55560FD-5C18-4122-A9F8-C124FDE96A2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8429D0A-0E5F-47B7-9AD6-7D83E8694365}" type="datetimeFigureOut">
              <a:rPr lang="ru-RU" smtClean="0"/>
              <a:pPr/>
              <a:t>05.11.2020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555560FD-5C18-4122-A9F8-C124FDE96A27}"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8429D0A-0E5F-47B7-9AD6-7D83E8694365}" type="datetimeFigureOut">
              <a:rPr lang="ru-RU" smtClean="0"/>
              <a:pPr/>
              <a:t>05.11.2020</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55560FD-5C18-4122-A9F8-C124FDE96A27}"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z="3200" b="1" dirty="0" smtClean="0">
                <a:solidFill>
                  <a:srgbClr val="FFC000"/>
                </a:solidFill>
              </a:rPr>
              <a:t>Презентация «Развивающие игры для детей </a:t>
            </a:r>
            <a:r>
              <a:rPr lang="ru-RU" sz="3200" dirty="0" smtClean="0">
                <a:solidFill>
                  <a:srgbClr val="FFC000"/>
                </a:solidFill>
              </a:rPr>
              <a:t>младшего дошкольного возраста»</a:t>
            </a:r>
            <a:endParaRPr lang="ru-RU" sz="3200" b="1" dirty="0">
              <a:solidFill>
                <a:srgbClr val="FFC000"/>
              </a:solidFill>
            </a:endParaRPr>
          </a:p>
        </p:txBody>
      </p:sp>
      <p:sp>
        <p:nvSpPr>
          <p:cNvPr id="3" name="Подзаголовок 2"/>
          <p:cNvSpPr>
            <a:spLocks noGrp="1"/>
          </p:cNvSpPr>
          <p:nvPr>
            <p:ph type="subTitle" idx="1"/>
          </p:nvPr>
        </p:nvSpPr>
        <p:spPr>
          <a:xfrm>
            <a:off x="5000628" y="5143512"/>
            <a:ext cx="3786214" cy="1285884"/>
          </a:xfrm>
        </p:spPr>
        <p:txBody>
          <a:bodyPr>
            <a:normAutofit/>
          </a:bodyPr>
          <a:lstStyle/>
          <a:p>
            <a:r>
              <a:rPr lang="ru-RU" sz="1600" dirty="0" smtClean="0">
                <a:solidFill>
                  <a:schemeClr val="tx1"/>
                </a:solidFill>
              </a:rPr>
              <a:t>Выполнила: воспитатель  Д</a:t>
            </a:r>
            <a:r>
              <a:rPr lang="en-US" sz="1600" dirty="0" smtClean="0">
                <a:solidFill>
                  <a:schemeClr val="tx1"/>
                </a:solidFill>
              </a:rPr>
              <a:t>/c </a:t>
            </a:r>
            <a:r>
              <a:rPr lang="ru-RU" sz="1600" dirty="0" smtClean="0">
                <a:solidFill>
                  <a:schemeClr val="tx1"/>
                </a:solidFill>
              </a:rPr>
              <a:t>№103</a:t>
            </a:r>
          </a:p>
          <a:p>
            <a:r>
              <a:rPr lang="ru-RU" sz="1600" dirty="0" smtClean="0">
                <a:solidFill>
                  <a:schemeClr val="tx1"/>
                </a:solidFill>
              </a:rPr>
              <a:t>ОАО «РЖД» г.Лиски</a:t>
            </a:r>
          </a:p>
          <a:p>
            <a:r>
              <a:rPr lang="ru-RU" sz="1600" dirty="0" smtClean="0">
                <a:solidFill>
                  <a:schemeClr val="tx1"/>
                </a:solidFill>
              </a:rPr>
              <a:t>Вокина </a:t>
            </a:r>
            <a:r>
              <a:rPr lang="ru-RU" sz="1600" dirty="0" smtClean="0">
                <a:solidFill>
                  <a:schemeClr val="tx1"/>
                </a:solidFill>
              </a:rPr>
              <a:t>А</a:t>
            </a:r>
            <a:r>
              <a:rPr lang="ru-RU" sz="1600" dirty="0" smtClean="0"/>
              <a:t>лла Валерьевна</a:t>
            </a:r>
            <a:endParaRPr lang="ru-RU" sz="16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642942"/>
          </a:xfrm>
        </p:spPr>
        <p:txBody>
          <a:bodyPr>
            <a:normAutofit/>
          </a:bodyPr>
          <a:lstStyle/>
          <a:p>
            <a:r>
              <a:rPr lang="ru-RU" sz="2000" b="1" dirty="0" smtClean="0">
                <a:latin typeface="Arial Unicode MS" pitchFamily="34" charset="-128"/>
                <a:ea typeface="Arial Unicode MS" pitchFamily="34" charset="-128"/>
                <a:cs typeface="Arial Unicode MS" pitchFamily="34" charset="-128"/>
              </a:rPr>
              <a:t>«Рассортируй по заданному признаку (цвету, форме, величине)»</a:t>
            </a:r>
            <a:endParaRPr lang="ru-RU" sz="2000" b="1" dirty="0">
              <a:latin typeface="Arial Unicode MS" pitchFamily="34" charset="-128"/>
              <a:ea typeface="Arial Unicode MS" pitchFamily="34" charset="-128"/>
              <a:cs typeface="Arial Unicode MS" pitchFamily="34" charset="-128"/>
            </a:endParaRPr>
          </a:p>
        </p:txBody>
      </p:sp>
      <p:sp>
        <p:nvSpPr>
          <p:cNvPr id="3" name="Содержимое 2"/>
          <p:cNvSpPr>
            <a:spLocks noGrp="1"/>
          </p:cNvSpPr>
          <p:nvPr>
            <p:ph sz="half" idx="1"/>
          </p:nvPr>
        </p:nvSpPr>
        <p:spPr/>
        <p:txBody>
          <a:bodyPr>
            <a:normAutofit/>
          </a:bodyPr>
          <a:lstStyle/>
          <a:p>
            <a:pPr>
              <a:buNone/>
            </a:pPr>
            <a:r>
              <a:rPr lang="ru-RU" sz="1800" dirty="0" smtClean="0"/>
              <a:t>     </a:t>
            </a:r>
            <a:r>
              <a:rPr lang="ru-RU" sz="1800" dirty="0" smtClean="0">
                <a:latin typeface="Arial Unicode MS" pitchFamily="34" charset="-128"/>
                <a:ea typeface="Arial Unicode MS" pitchFamily="34" charset="-128"/>
                <a:cs typeface="Arial Unicode MS" pitchFamily="34" charset="-128"/>
              </a:rPr>
              <a:t>Способствует развитию мелкой моторики, навыков сортировки и координации движений, развивает внимание, логическое мышление, способствует закреплению знаний цвета, развитию мелкой моторики рук, воображению, развитию речи, аккуратности.</a:t>
            </a:r>
          </a:p>
          <a:p>
            <a:endParaRPr lang="ru-RU" sz="1800" dirty="0" smtClean="0">
              <a:latin typeface="Arial Unicode MS" pitchFamily="34" charset="-128"/>
              <a:ea typeface="Arial Unicode MS" pitchFamily="34" charset="-128"/>
              <a:cs typeface="Arial Unicode MS" pitchFamily="34" charset="-128"/>
            </a:endParaRPr>
          </a:p>
          <a:p>
            <a:endParaRPr lang="ru-RU" sz="1800" dirty="0"/>
          </a:p>
        </p:txBody>
      </p:sp>
      <p:pic>
        <p:nvPicPr>
          <p:cNvPr id="5" name="Содержимое 4" descr="98449446970d5b027a808f89aa213bed.jpg"/>
          <p:cNvPicPr>
            <a:picLocks noGrp="1" noChangeAspect="1"/>
          </p:cNvPicPr>
          <p:nvPr>
            <p:ph sz="half" idx="2"/>
          </p:nvPr>
        </p:nvPicPr>
        <p:blipFill>
          <a:blip r:embed="rId2"/>
          <a:stretch>
            <a:fillRect/>
          </a:stretch>
        </p:blipFill>
        <p:spPr>
          <a:xfrm>
            <a:off x="4648200" y="2118519"/>
            <a:ext cx="4038600" cy="40386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a:bodyPr>
          <a:lstStyle/>
          <a:p>
            <a:r>
              <a:rPr lang="ru-RU" sz="2000" b="1" dirty="0" smtClean="0">
                <a:latin typeface="Arial Unicode MS" pitchFamily="34" charset="-128"/>
                <a:ea typeface="Arial Unicode MS" pitchFamily="34" charset="-128"/>
                <a:cs typeface="Arial Unicode MS" pitchFamily="34" charset="-128"/>
              </a:rPr>
              <a:t>                         «Игры с кинетическим песком»</a:t>
            </a:r>
            <a:endParaRPr lang="ru-RU" sz="2000" b="1" dirty="0">
              <a:latin typeface="Arial Unicode MS" pitchFamily="34" charset="-128"/>
              <a:ea typeface="Arial Unicode MS" pitchFamily="34" charset="-128"/>
              <a:cs typeface="Arial Unicode MS" pitchFamily="34" charset="-128"/>
            </a:endParaRPr>
          </a:p>
        </p:txBody>
      </p:sp>
      <p:pic>
        <p:nvPicPr>
          <p:cNvPr id="7" name="Содержимое 6" descr="Рисунок1.jpg"/>
          <p:cNvPicPr>
            <a:picLocks noGrp="1" noChangeAspect="1"/>
          </p:cNvPicPr>
          <p:nvPr>
            <p:ph sz="half" idx="1"/>
          </p:nvPr>
        </p:nvPicPr>
        <p:blipFill>
          <a:blip r:embed="rId2"/>
          <a:stretch>
            <a:fillRect/>
          </a:stretch>
        </p:blipFill>
        <p:spPr>
          <a:xfrm>
            <a:off x="457200" y="2291602"/>
            <a:ext cx="4038600" cy="3692434"/>
          </a:xfrm>
        </p:spPr>
      </p:pic>
      <p:sp>
        <p:nvSpPr>
          <p:cNvPr id="4" name="Содержимое 3"/>
          <p:cNvSpPr>
            <a:spLocks noGrp="1"/>
          </p:cNvSpPr>
          <p:nvPr>
            <p:ph sz="half" idx="2"/>
          </p:nvPr>
        </p:nvSpPr>
        <p:spPr>
          <a:xfrm>
            <a:off x="4929190" y="1600200"/>
            <a:ext cx="3757610" cy="4525963"/>
          </a:xfrm>
        </p:spPr>
        <p:txBody>
          <a:bodyPr>
            <a:normAutofit/>
          </a:bodyPr>
          <a:lstStyle/>
          <a:p>
            <a:pPr>
              <a:buNone/>
            </a:pPr>
            <a:r>
              <a:rPr lang="ru-RU" sz="1800" dirty="0" smtClean="0">
                <a:latin typeface="Arial Unicode MS" pitchFamily="34" charset="-128"/>
                <a:ea typeface="Arial Unicode MS" pitchFamily="34" charset="-128"/>
                <a:cs typeface="Arial Unicode MS" pitchFamily="34" charset="-128"/>
              </a:rPr>
              <a:t>      Игры с кинетическим песком направлены на:</a:t>
            </a:r>
          </a:p>
          <a:p>
            <a:pPr>
              <a:buNone/>
            </a:pPr>
            <a:r>
              <a:rPr lang="ru-RU" sz="1800" dirty="0" smtClean="0">
                <a:latin typeface="Arial Unicode MS" pitchFamily="34" charset="-128"/>
                <a:ea typeface="Arial Unicode MS" pitchFamily="34" charset="-128"/>
                <a:cs typeface="Arial Unicode MS" pitchFamily="34" charset="-128"/>
              </a:rPr>
              <a:t>      *сенсорное развитие,</a:t>
            </a:r>
          </a:p>
          <a:p>
            <a:pPr>
              <a:buNone/>
            </a:pPr>
            <a:r>
              <a:rPr lang="ru-RU" sz="1800" dirty="0" smtClean="0">
                <a:latin typeface="Arial Unicode MS" pitchFamily="34" charset="-128"/>
                <a:ea typeface="Arial Unicode MS" pitchFamily="34" charset="-128"/>
                <a:cs typeface="Arial Unicode MS" pitchFamily="34" charset="-128"/>
              </a:rPr>
              <a:t>      * развитие мелкой моторики,</a:t>
            </a:r>
          </a:p>
          <a:p>
            <a:pPr>
              <a:buNone/>
            </a:pPr>
            <a:r>
              <a:rPr lang="ru-RU" sz="1800" dirty="0" smtClean="0">
                <a:latin typeface="Arial Unicode MS" pitchFamily="34" charset="-128"/>
                <a:ea typeface="Arial Unicode MS" pitchFamily="34" charset="-128"/>
                <a:cs typeface="Arial Unicode MS" pitchFamily="34" charset="-128"/>
              </a:rPr>
              <a:t>      *развитие фантазии,</a:t>
            </a:r>
          </a:p>
          <a:p>
            <a:pPr>
              <a:buNone/>
            </a:pPr>
            <a:r>
              <a:rPr lang="ru-RU" sz="1800" dirty="0" smtClean="0">
                <a:latin typeface="Arial Unicode MS" pitchFamily="34" charset="-128"/>
                <a:ea typeface="Arial Unicode MS" pitchFamily="34" charset="-128"/>
                <a:cs typeface="Arial Unicode MS" pitchFamily="34" charset="-128"/>
              </a:rPr>
              <a:t>      *снятие напряжения,             расслабление,</a:t>
            </a:r>
          </a:p>
          <a:p>
            <a:pPr>
              <a:buNone/>
            </a:pPr>
            <a:r>
              <a:rPr lang="ru-RU" sz="1800" dirty="0" smtClean="0">
                <a:latin typeface="Arial Unicode MS" pitchFamily="34" charset="-128"/>
                <a:ea typeface="Arial Unicode MS" pitchFamily="34" charset="-128"/>
                <a:cs typeface="Arial Unicode MS" pitchFamily="34" charset="-128"/>
              </a:rPr>
              <a:t>       *работу со страхами и неврозами у детей,</a:t>
            </a:r>
          </a:p>
          <a:p>
            <a:pPr>
              <a:buNone/>
            </a:pPr>
            <a:r>
              <a:rPr lang="ru-RU" sz="1800" dirty="0" smtClean="0">
                <a:latin typeface="Arial Unicode MS" pitchFamily="34" charset="-128"/>
                <a:ea typeface="Arial Unicode MS" pitchFamily="34" charset="-128"/>
                <a:cs typeface="Arial Unicode MS" pitchFamily="34" charset="-128"/>
              </a:rPr>
              <a:t>       *развитие сосредоточенности,</a:t>
            </a:r>
          </a:p>
          <a:p>
            <a:pPr>
              <a:buNone/>
            </a:pPr>
            <a:r>
              <a:rPr lang="ru-RU" sz="1800" dirty="0" smtClean="0">
                <a:latin typeface="Arial Unicode MS" pitchFamily="34" charset="-128"/>
                <a:ea typeface="Arial Unicode MS" pitchFamily="34" charset="-128"/>
                <a:cs typeface="Arial Unicode MS" pitchFamily="34" charset="-128"/>
              </a:rPr>
              <a:t>       *развитие речи ребенка, знакомство с окружающим миром.</a:t>
            </a:r>
            <a:endParaRPr lang="ru-RU" sz="1800" dirty="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571504"/>
          </a:xfrm>
        </p:spPr>
        <p:txBody>
          <a:bodyPr>
            <a:normAutofit/>
          </a:bodyPr>
          <a:lstStyle/>
          <a:p>
            <a:r>
              <a:rPr lang="ru-RU" sz="1800" b="1" dirty="0" smtClean="0">
                <a:latin typeface="Arial Unicode MS" pitchFamily="34" charset="-128"/>
                <a:ea typeface="Arial Unicode MS" pitchFamily="34" charset="-128"/>
                <a:cs typeface="Arial Unicode MS" pitchFamily="34" charset="-128"/>
              </a:rPr>
              <a:t>                                          Игра "Цветные катушки"</a:t>
            </a:r>
            <a:endParaRPr lang="ru-RU" sz="1800" b="1" dirty="0">
              <a:latin typeface="Arial Unicode MS" pitchFamily="34" charset="-128"/>
              <a:ea typeface="Arial Unicode MS" pitchFamily="34" charset="-128"/>
              <a:cs typeface="Arial Unicode MS" pitchFamily="34" charset="-128"/>
            </a:endParaRPr>
          </a:p>
        </p:txBody>
      </p:sp>
      <p:pic>
        <p:nvPicPr>
          <p:cNvPr id="5" name="Содержимое 4" descr="b037f56896dd5bb736ce77b13cb50dab.jpg"/>
          <p:cNvPicPr>
            <a:picLocks noGrp="1" noChangeAspect="1"/>
          </p:cNvPicPr>
          <p:nvPr>
            <p:ph sz="half" idx="1"/>
          </p:nvPr>
        </p:nvPicPr>
        <p:blipFill>
          <a:blip r:embed="rId2"/>
          <a:stretch>
            <a:fillRect/>
          </a:stretch>
        </p:blipFill>
        <p:spPr>
          <a:xfrm>
            <a:off x="457200" y="2118519"/>
            <a:ext cx="4038600" cy="4038600"/>
          </a:xfrm>
        </p:spPr>
      </p:pic>
      <p:sp>
        <p:nvSpPr>
          <p:cNvPr id="4" name="Содержимое 3"/>
          <p:cNvSpPr>
            <a:spLocks noGrp="1"/>
          </p:cNvSpPr>
          <p:nvPr>
            <p:ph sz="half" idx="2"/>
          </p:nvPr>
        </p:nvSpPr>
        <p:spPr/>
        <p:txBody>
          <a:bodyPr>
            <a:normAutofit/>
          </a:bodyPr>
          <a:lstStyle/>
          <a:p>
            <a:pPr fontAlgn="base">
              <a:buNone/>
            </a:pPr>
            <a:r>
              <a:rPr lang="ru-RU" sz="1800" dirty="0" smtClean="0">
                <a:latin typeface="Arial Unicode MS" pitchFamily="34" charset="-128"/>
                <a:ea typeface="Arial Unicode MS" pitchFamily="34" charset="-128"/>
                <a:cs typeface="Arial Unicode MS" pitchFamily="34" charset="-128"/>
              </a:rPr>
              <a:t>      Ребенок может сортировать катушки по цвету, нанизывать на шнурок, катать по полу или строить высокую башню. С помощью элементов игры легко экспериментировать: разложите катушки на полу, на небольшом расстоянии, и нанизывайте на шнурок, присоединяя их друг к другу.</a:t>
            </a:r>
          </a:p>
          <a:p>
            <a:pPr fontAlgn="base">
              <a:buNone/>
            </a:pPr>
            <a:r>
              <a:rPr lang="ru-RU" sz="1800" dirty="0" smtClean="0">
                <a:latin typeface="Arial Unicode MS" pitchFamily="34" charset="-128"/>
                <a:ea typeface="Arial Unicode MS" pitchFamily="34" charset="-128"/>
                <a:cs typeface="Arial Unicode MS" pitchFamily="34" charset="-128"/>
              </a:rPr>
              <a:t>       Игра позволяет развивать ловкость, координацию, мелкую моторику, поощряет к достижению нужного результата.</a:t>
            </a:r>
          </a:p>
          <a:p>
            <a:endParaRPr lang="ru-RU" sz="1800" dirty="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39718"/>
          </a:xfrm>
        </p:spPr>
        <p:txBody>
          <a:bodyPr>
            <a:normAutofit/>
          </a:bodyPr>
          <a:lstStyle/>
          <a:p>
            <a:r>
              <a:rPr lang="ru-RU" sz="2000" dirty="0" smtClean="0">
                <a:latin typeface="Arial Unicode MS" pitchFamily="34" charset="-128"/>
                <a:ea typeface="Arial Unicode MS" pitchFamily="34" charset="-128"/>
                <a:cs typeface="Arial Unicode MS" pitchFamily="34" charset="-128"/>
              </a:rPr>
              <a:t>                                      Игра «Рисуем на песке»</a:t>
            </a:r>
            <a:endParaRPr lang="ru-RU" sz="2000" dirty="0">
              <a:latin typeface="Arial Unicode MS" pitchFamily="34" charset="-128"/>
              <a:ea typeface="Arial Unicode MS" pitchFamily="34" charset="-128"/>
              <a:cs typeface="Arial Unicode MS" pitchFamily="34" charset="-128"/>
            </a:endParaRPr>
          </a:p>
        </p:txBody>
      </p:sp>
      <p:sp>
        <p:nvSpPr>
          <p:cNvPr id="11" name="Содержимое 10"/>
          <p:cNvSpPr>
            <a:spLocks noGrp="1"/>
          </p:cNvSpPr>
          <p:nvPr>
            <p:ph sz="half" idx="1"/>
          </p:nvPr>
        </p:nvSpPr>
        <p:spPr>
          <a:xfrm>
            <a:off x="0" y="1000108"/>
            <a:ext cx="4495800" cy="5857892"/>
          </a:xfrm>
        </p:spPr>
        <p:txBody>
          <a:bodyPr>
            <a:normAutofit/>
          </a:bodyPr>
          <a:lstStyle/>
          <a:p>
            <a:r>
              <a:rPr lang="ru-RU" sz="1400" dirty="0" smtClean="0">
                <a:latin typeface="Arial Unicode MS" pitchFamily="34" charset="-128"/>
                <a:ea typeface="Arial Unicode MS" pitchFamily="34" charset="-128"/>
                <a:cs typeface="Arial Unicode MS" pitchFamily="34" charset="-128"/>
              </a:rPr>
              <a:t>Игра с песком — это естественная и доступная для каждого ребенка форма деятельности.</a:t>
            </a:r>
          </a:p>
          <a:p>
            <a:r>
              <a:rPr lang="ru-RU" sz="1400" dirty="0" smtClean="0">
                <a:latin typeface="Arial Unicode MS" pitchFamily="34" charset="-128"/>
                <a:ea typeface="Arial Unicode MS" pitchFamily="34" charset="-128"/>
                <a:cs typeface="Arial Unicode MS" pitchFamily="34" charset="-128"/>
              </a:rPr>
              <a:t>Что же происходит с ребенком, когда он играет в песок? Во-первых, существенно усиливается желание ребенка узнавать что-то новое, экспериментировать и работать самостоятельно.</a:t>
            </a:r>
          </a:p>
          <a:p>
            <a:r>
              <a:rPr lang="ru-RU" sz="1400" dirty="0" smtClean="0">
                <a:latin typeface="Arial Unicode MS" pitchFamily="34" charset="-128"/>
                <a:ea typeface="Arial Unicode MS" pitchFamily="34" charset="-128"/>
                <a:cs typeface="Arial Unicode MS" pitchFamily="34" charset="-128"/>
              </a:rPr>
              <a:t>Во-вторых, в песочнице мощно развивается тактильная чувствительность как основа «ручного интеллекта».</a:t>
            </a:r>
          </a:p>
          <a:p>
            <a:r>
              <a:rPr lang="ru-RU" sz="1400" dirty="0" smtClean="0">
                <a:latin typeface="Arial Unicode MS" pitchFamily="34" charset="-128"/>
                <a:ea typeface="Arial Unicode MS" pitchFamily="34" charset="-128"/>
                <a:cs typeface="Arial Unicode MS" pitchFamily="34" charset="-128"/>
              </a:rPr>
              <a:t>В-третьих, в играх с песком более гармонично и интенсивно развиваются все познавательные функции (восприятие, внимание, память, мышление), а также речь и моторика.</a:t>
            </a:r>
          </a:p>
          <a:p>
            <a:r>
              <a:rPr lang="ru-RU" sz="1400" dirty="0" smtClean="0">
                <a:latin typeface="Arial Unicode MS" pitchFamily="34" charset="-128"/>
                <a:ea typeface="Arial Unicode MS" pitchFamily="34" charset="-128"/>
                <a:cs typeface="Arial Unicode MS" pitchFamily="34" charset="-128"/>
              </a:rPr>
              <a:t>В-четвертых, совершенствуется предметно-игровая деятельность, что в дальнейшем способствует развитию сюжетно-ролевой игры и коммуникативных навыков ребенка.</a:t>
            </a:r>
          </a:p>
          <a:p>
            <a:r>
              <a:rPr lang="ru-RU" sz="1400" dirty="0" smtClean="0">
                <a:latin typeface="Arial Unicode MS" pitchFamily="34" charset="-128"/>
                <a:ea typeface="Arial Unicode MS" pitchFamily="34" charset="-128"/>
                <a:cs typeface="Arial Unicode MS" pitchFamily="34" charset="-128"/>
              </a:rPr>
              <a:t>Использование песочной терапии - это хорошая среда для индивидуальной и групповой </a:t>
            </a:r>
            <a:r>
              <a:rPr lang="ru-RU" sz="1400" dirty="0" err="1" smtClean="0">
                <a:latin typeface="Arial Unicode MS" pitchFamily="34" charset="-128"/>
                <a:ea typeface="Arial Unicode MS" pitchFamily="34" charset="-128"/>
                <a:cs typeface="Arial Unicode MS" pitchFamily="34" charset="-128"/>
              </a:rPr>
              <a:t>коррекционно</a:t>
            </a:r>
            <a:r>
              <a:rPr lang="ru-RU" sz="1400" dirty="0" smtClean="0">
                <a:latin typeface="Arial Unicode MS" pitchFamily="34" charset="-128"/>
                <a:ea typeface="Arial Unicode MS" pitchFamily="34" charset="-128"/>
                <a:cs typeface="Arial Unicode MS" pitchFamily="34" charset="-128"/>
              </a:rPr>
              <a:t> - развивающей и профилактической работы с детьми.</a:t>
            </a:r>
          </a:p>
          <a:p>
            <a:endParaRPr lang="ru-RU" sz="1400" dirty="0" smtClean="0">
              <a:latin typeface="Arial Unicode MS" pitchFamily="34" charset="-128"/>
              <a:ea typeface="Arial Unicode MS" pitchFamily="34" charset="-128"/>
              <a:cs typeface="Arial Unicode MS" pitchFamily="34" charset="-128"/>
            </a:endParaRPr>
          </a:p>
          <a:p>
            <a:pPr>
              <a:buNone/>
            </a:pPr>
            <a:endParaRPr lang="ru-RU" sz="1400" dirty="0" smtClean="0"/>
          </a:p>
          <a:p>
            <a:pPr>
              <a:buNone/>
            </a:pPr>
            <a:endParaRPr lang="ru-RU" sz="1400" dirty="0" smtClean="0"/>
          </a:p>
          <a:p>
            <a:endParaRPr lang="ru-RU" sz="1400" dirty="0"/>
          </a:p>
        </p:txBody>
      </p:sp>
      <p:pic>
        <p:nvPicPr>
          <p:cNvPr id="5" name="Содержимое 4" descr="ccc857f01853408656b829fa95e8d020--sand-boxes-writing-exercises.jpg"/>
          <p:cNvPicPr>
            <a:picLocks noGrp="1" noChangeAspect="1"/>
          </p:cNvPicPr>
          <p:nvPr>
            <p:ph sz="half" idx="2"/>
          </p:nvPr>
        </p:nvPicPr>
        <p:blipFill>
          <a:blip r:embed="rId2"/>
          <a:stretch>
            <a:fillRect/>
          </a:stretch>
        </p:blipFill>
        <p:spPr>
          <a:xfrm>
            <a:off x="4648200" y="2623344"/>
            <a:ext cx="4038600" cy="302895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571504"/>
          </a:xfrm>
        </p:spPr>
        <p:txBody>
          <a:bodyPr>
            <a:normAutofit/>
          </a:bodyPr>
          <a:lstStyle/>
          <a:p>
            <a:r>
              <a:rPr lang="ru-RU" sz="2000" b="1" dirty="0" smtClean="0">
                <a:latin typeface="Arial Unicode MS" pitchFamily="34" charset="-128"/>
                <a:ea typeface="Arial Unicode MS" pitchFamily="34" charset="-128"/>
                <a:cs typeface="Arial Unicode MS" pitchFamily="34" charset="-128"/>
              </a:rPr>
              <a:t>                                         «Подбери фигуру»</a:t>
            </a:r>
            <a:endParaRPr lang="ru-RU" sz="2000" b="1" dirty="0">
              <a:latin typeface="Arial Unicode MS" pitchFamily="34" charset="-128"/>
              <a:ea typeface="Arial Unicode MS" pitchFamily="34" charset="-128"/>
              <a:cs typeface="Arial Unicode MS" pitchFamily="34" charset="-128"/>
            </a:endParaRPr>
          </a:p>
        </p:txBody>
      </p:sp>
      <p:sp>
        <p:nvSpPr>
          <p:cNvPr id="6" name="Содержимое 5"/>
          <p:cNvSpPr>
            <a:spLocks noGrp="1"/>
          </p:cNvSpPr>
          <p:nvPr>
            <p:ph sz="half" idx="1"/>
          </p:nvPr>
        </p:nvSpPr>
        <p:spPr>
          <a:xfrm>
            <a:off x="214282" y="2000240"/>
            <a:ext cx="4281518" cy="2000264"/>
          </a:xfrm>
        </p:spPr>
        <p:txBody>
          <a:bodyPr>
            <a:normAutofit lnSpcReduction="10000"/>
          </a:bodyPr>
          <a:lstStyle/>
          <a:p>
            <a:pPr>
              <a:buNone/>
            </a:pPr>
            <a:r>
              <a:rPr lang="ru-RU" sz="1400" b="1" dirty="0" smtClean="0"/>
              <a:t>       </a:t>
            </a:r>
            <a:r>
              <a:rPr lang="ru-RU" sz="1800" dirty="0" smtClean="0">
                <a:latin typeface="Arial Unicode MS" pitchFamily="34" charset="-128"/>
                <a:ea typeface="Arial Unicode MS" pitchFamily="34" charset="-128"/>
                <a:cs typeface="Arial Unicode MS" pitchFamily="34" charset="-128"/>
              </a:rPr>
              <a:t>Развивает внимание, память, логическое мышление, зрительное восприятие, умение анализировать и сравнивать,  развивает мелкую моторику рук, словарный запас, цветовое восприятие, закрепляются знания цвета.</a:t>
            </a:r>
          </a:p>
          <a:p>
            <a:endParaRPr lang="ru-RU" sz="1400" dirty="0"/>
          </a:p>
        </p:txBody>
      </p:sp>
      <p:pic>
        <p:nvPicPr>
          <p:cNvPr id="7" name="Содержимое 6" descr="photofacefun_com_1578609289.jpg"/>
          <p:cNvPicPr>
            <a:picLocks noGrp="1" noChangeAspect="1"/>
          </p:cNvPicPr>
          <p:nvPr>
            <p:ph sz="half" idx="2"/>
          </p:nvPr>
        </p:nvPicPr>
        <p:blipFill>
          <a:blip r:embed="rId2"/>
          <a:stretch>
            <a:fillRect/>
          </a:stretch>
        </p:blipFill>
        <p:spPr>
          <a:xfrm>
            <a:off x="4429124" y="1857364"/>
            <a:ext cx="4643470" cy="35719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229600" cy="571504"/>
          </a:xfrm>
        </p:spPr>
        <p:txBody>
          <a:bodyPr>
            <a:normAutofit/>
          </a:bodyPr>
          <a:lstStyle/>
          <a:p>
            <a:r>
              <a:rPr lang="ru-RU" sz="2000" b="1" dirty="0" smtClean="0">
                <a:latin typeface="Arial Unicode MS" pitchFamily="34" charset="-128"/>
                <a:ea typeface="Arial Unicode MS" pitchFamily="34" charset="-128"/>
                <a:cs typeface="Arial Unicode MS" pitchFamily="34" charset="-128"/>
              </a:rPr>
              <a:t>                                           «Игры с орехами»</a:t>
            </a:r>
            <a:endParaRPr lang="ru-RU" sz="2000" b="1" dirty="0">
              <a:latin typeface="Arial Unicode MS" pitchFamily="34" charset="-128"/>
              <a:ea typeface="Arial Unicode MS" pitchFamily="34" charset="-128"/>
              <a:cs typeface="Arial Unicode MS" pitchFamily="34" charset="-128"/>
            </a:endParaRPr>
          </a:p>
        </p:txBody>
      </p:sp>
      <p:pic>
        <p:nvPicPr>
          <p:cNvPr id="5" name="Содержимое 4" descr="c5833f36d15d291488806fd3c715b833.jpg"/>
          <p:cNvPicPr>
            <a:picLocks noGrp="1" noChangeAspect="1"/>
          </p:cNvPicPr>
          <p:nvPr>
            <p:ph sz="half" idx="1"/>
          </p:nvPr>
        </p:nvPicPr>
        <p:blipFill>
          <a:blip r:embed="rId2"/>
          <a:stretch>
            <a:fillRect/>
          </a:stretch>
        </p:blipFill>
        <p:spPr>
          <a:xfrm>
            <a:off x="457200" y="2623344"/>
            <a:ext cx="4038600" cy="3028950"/>
          </a:xfrm>
        </p:spPr>
      </p:pic>
      <p:sp>
        <p:nvSpPr>
          <p:cNvPr id="4" name="Содержимое 3"/>
          <p:cNvSpPr>
            <a:spLocks noGrp="1"/>
          </p:cNvSpPr>
          <p:nvPr>
            <p:ph sz="half" idx="2"/>
          </p:nvPr>
        </p:nvSpPr>
        <p:spPr>
          <a:xfrm>
            <a:off x="4648200" y="1600201"/>
            <a:ext cx="4352956" cy="2686056"/>
          </a:xfrm>
        </p:spPr>
        <p:txBody>
          <a:bodyPr>
            <a:normAutofit/>
          </a:bodyPr>
          <a:lstStyle/>
          <a:p>
            <a:pPr>
              <a:buNone/>
            </a:pPr>
            <a:r>
              <a:rPr lang="ru-RU" sz="1800" dirty="0" smtClean="0"/>
              <a:t>     </a:t>
            </a:r>
            <a:r>
              <a:rPr lang="ru-RU" sz="1800" dirty="0" smtClean="0">
                <a:latin typeface="Arial Unicode MS" pitchFamily="34" charset="-128"/>
                <a:ea typeface="Arial Unicode MS" pitchFamily="34" charset="-128"/>
                <a:cs typeface="Arial Unicode MS" pitchFamily="34" charset="-128"/>
              </a:rPr>
              <a:t>В современном мире у наших детей большой выбор различных игр. Но опыт показывает, что простые игры из природного материала для детей остаются интересными. Так же орехи — еще и замечательный </a:t>
            </a:r>
            <a:r>
              <a:rPr lang="ru-RU" sz="1800" i="1" dirty="0" err="1" smtClean="0">
                <a:latin typeface="Arial Unicode MS" pitchFamily="34" charset="-128"/>
                <a:ea typeface="Arial Unicode MS" pitchFamily="34" charset="-128"/>
                <a:cs typeface="Arial Unicode MS" pitchFamily="34" charset="-128"/>
              </a:rPr>
              <a:t>массажер</a:t>
            </a:r>
            <a:r>
              <a:rPr lang="ru-RU" sz="1800" i="1" dirty="0" smtClean="0"/>
              <a:t>.</a:t>
            </a:r>
            <a:endParaRPr lang="ru-RU" sz="1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500042"/>
            <a:ext cx="7786742" cy="714380"/>
          </a:xfrm>
        </p:spPr>
        <p:txBody>
          <a:bodyPr>
            <a:normAutofit/>
          </a:bodyPr>
          <a:lstStyle/>
          <a:p>
            <a:r>
              <a:rPr lang="ru-RU" sz="2000" b="1" dirty="0" smtClean="0">
                <a:latin typeface="Arial Unicode MS" pitchFamily="34" charset="-128"/>
                <a:ea typeface="Arial Unicode MS" pitchFamily="34" charset="-128"/>
                <a:cs typeface="Arial Unicode MS" pitchFamily="34" charset="-128"/>
              </a:rPr>
              <a:t>                         «Подбери окошко по цвету»</a:t>
            </a:r>
            <a:br>
              <a:rPr lang="ru-RU" sz="2000" b="1" dirty="0" smtClean="0">
                <a:latin typeface="Arial Unicode MS" pitchFamily="34" charset="-128"/>
                <a:ea typeface="Arial Unicode MS" pitchFamily="34" charset="-128"/>
                <a:cs typeface="Arial Unicode MS" pitchFamily="34" charset="-128"/>
              </a:rPr>
            </a:br>
            <a:endParaRPr lang="ru-RU" sz="2000" dirty="0">
              <a:latin typeface="Arial Unicode MS" pitchFamily="34" charset="-128"/>
              <a:ea typeface="Arial Unicode MS" pitchFamily="34" charset="-128"/>
              <a:cs typeface="Arial Unicode MS" pitchFamily="34" charset="-128"/>
            </a:endParaRPr>
          </a:p>
        </p:txBody>
      </p:sp>
      <p:sp>
        <p:nvSpPr>
          <p:cNvPr id="3" name="Содержимое 2"/>
          <p:cNvSpPr>
            <a:spLocks noGrp="1"/>
          </p:cNvSpPr>
          <p:nvPr>
            <p:ph sz="half" idx="1"/>
          </p:nvPr>
        </p:nvSpPr>
        <p:spPr/>
        <p:txBody>
          <a:bodyPr>
            <a:normAutofit/>
          </a:bodyPr>
          <a:lstStyle/>
          <a:p>
            <a:pPr>
              <a:buNone/>
            </a:pPr>
            <a:r>
              <a:rPr lang="ru-RU" sz="1800" b="1" dirty="0" smtClean="0">
                <a:latin typeface="Arial Unicode MS" pitchFamily="34" charset="-128"/>
                <a:ea typeface="Arial Unicode MS" pitchFamily="34" charset="-128"/>
                <a:cs typeface="Arial Unicode MS" pitchFamily="34" charset="-128"/>
              </a:rPr>
              <a:t>     Задачи игры:</a:t>
            </a:r>
            <a:r>
              <a:rPr lang="ru-RU" sz="1800" dirty="0" smtClean="0">
                <a:latin typeface="Arial Unicode MS" pitchFamily="34" charset="-128"/>
                <a:ea typeface="Arial Unicode MS" pitchFamily="34" charset="-128"/>
                <a:cs typeface="Arial Unicode MS" pitchFamily="34" charset="-128"/>
              </a:rPr>
              <a:t/>
            </a:r>
            <a:br>
              <a:rPr lang="ru-RU" sz="1800" dirty="0" smtClean="0">
                <a:latin typeface="Arial Unicode MS" pitchFamily="34" charset="-128"/>
                <a:ea typeface="Arial Unicode MS" pitchFamily="34" charset="-128"/>
                <a:cs typeface="Arial Unicode MS" pitchFamily="34" charset="-128"/>
              </a:rPr>
            </a:br>
            <a:r>
              <a:rPr lang="ru-RU" sz="1800" dirty="0" smtClean="0">
                <a:latin typeface="Arial Unicode MS" pitchFamily="34" charset="-128"/>
                <a:ea typeface="Arial Unicode MS" pitchFamily="34" charset="-128"/>
                <a:cs typeface="Arial Unicode MS" pitchFamily="34" charset="-128"/>
              </a:rPr>
              <a:t>- учить правильно, узнавать и называть основные цвета (красный, синий, желтый, зеленый)</a:t>
            </a:r>
            <a:br>
              <a:rPr lang="ru-RU" sz="1800" dirty="0" smtClean="0">
                <a:latin typeface="Arial Unicode MS" pitchFamily="34" charset="-128"/>
                <a:ea typeface="Arial Unicode MS" pitchFamily="34" charset="-128"/>
                <a:cs typeface="Arial Unicode MS" pitchFamily="34" charset="-128"/>
              </a:rPr>
            </a:br>
            <a:r>
              <a:rPr lang="ru-RU" sz="1800" dirty="0" smtClean="0">
                <a:latin typeface="Arial Unicode MS" pitchFamily="34" charset="-128"/>
                <a:ea typeface="Arial Unicode MS" pitchFamily="34" charset="-128"/>
                <a:cs typeface="Arial Unicode MS" pitchFamily="34" charset="-128"/>
              </a:rPr>
              <a:t>- развивать зрительное (сенсорное) восприятие</a:t>
            </a:r>
            <a:br>
              <a:rPr lang="ru-RU" sz="1800" dirty="0" smtClean="0">
                <a:latin typeface="Arial Unicode MS" pitchFamily="34" charset="-128"/>
                <a:ea typeface="Arial Unicode MS" pitchFamily="34" charset="-128"/>
                <a:cs typeface="Arial Unicode MS" pitchFamily="34" charset="-128"/>
              </a:rPr>
            </a:br>
            <a:r>
              <a:rPr lang="ru-RU" sz="1800" dirty="0" smtClean="0">
                <a:latin typeface="Arial Unicode MS" pitchFamily="34" charset="-128"/>
                <a:ea typeface="Arial Unicode MS" pitchFamily="34" charset="-128"/>
                <a:cs typeface="Arial Unicode MS" pitchFamily="34" charset="-128"/>
              </a:rPr>
              <a:t>- развивать мелкую моторику</a:t>
            </a:r>
            <a:br>
              <a:rPr lang="ru-RU" sz="1800" dirty="0" smtClean="0">
                <a:latin typeface="Arial Unicode MS" pitchFamily="34" charset="-128"/>
                <a:ea typeface="Arial Unicode MS" pitchFamily="34" charset="-128"/>
                <a:cs typeface="Arial Unicode MS" pitchFamily="34" charset="-128"/>
              </a:rPr>
            </a:br>
            <a:r>
              <a:rPr lang="ru-RU" sz="1800" dirty="0" smtClean="0">
                <a:latin typeface="Arial Unicode MS" pitchFamily="34" charset="-128"/>
                <a:ea typeface="Arial Unicode MS" pitchFamily="34" charset="-128"/>
                <a:cs typeface="Arial Unicode MS" pitchFamily="34" charset="-128"/>
              </a:rPr>
              <a:t>- развивать познавательные процессы (мышление, внимание, память).</a:t>
            </a:r>
            <a:br>
              <a:rPr lang="ru-RU" sz="1800" dirty="0" smtClean="0">
                <a:latin typeface="Arial Unicode MS" pitchFamily="34" charset="-128"/>
                <a:ea typeface="Arial Unicode MS" pitchFamily="34" charset="-128"/>
                <a:cs typeface="Arial Unicode MS" pitchFamily="34" charset="-128"/>
              </a:rPr>
            </a:br>
            <a:r>
              <a:rPr lang="ru-RU" sz="1800" dirty="0" smtClean="0">
                <a:latin typeface="Arial Unicode MS" pitchFamily="34" charset="-128"/>
                <a:ea typeface="Arial Unicode MS" pitchFamily="34" charset="-128"/>
                <a:cs typeface="Arial Unicode MS" pitchFamily="34" charset="-128"/>
              </a:rPr>
              <a:t>- воспитывать культуру игры (соблюдать правила, проявлять честность, радоваться успехам</a:t>
            </a:r>
            <a:r>
              <a:rPr lang="ru-RU" sz="1800" dirty="0" smtClean="0"/>
              <a:t>)</a:t>
            </a:r>
            <a:endParaRPr lang="ru-RU" sz="1800" dirty="0"/>
          </a:p>
        </p:txBody>
      </p:sp>
      <p:pic>
        <p:nvPicPr>
          <p:cNvPr id="5" name="Содержимое 4" descr="detsad-262315-1461778290.jpg"/>
          <p:cNvPicPr>
            <a:picLocks noGrp="1" noChangeAspect="1"/>
          </p:cNvPicPr>
          <p:nvPr>
            <p:ph sz="half" idx="2"/>
          </p:nvPr>
        </p:nvPicPr>
        <p:blipFill>
          <a:blip r:embed="rId2"/>
          <a:stretch>
            <a:fillRect/>
          </a:stretch>
        </p:blipFill>
        <p:spPr>
          <a:xfrm>
            <a:off x="4648200" y="2630075"/>
            <a:ext cx="4038600" cy="3015488"/>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229600" cy="642942"/>
          </a:xfrm>
        </p:spPr>
        <p:txBody>
          <a:bodyPr>
            <a:normAutofit fontScale="90000"/>
          </a:bodyPr>
          <a:lstStyle/>
          <a:p>
            <a:r>
              <a:rPr lang="ru-RU" sz="2000" b="1" dirty="0" smtClean="0">
                <a:latin typeface="Arial Unicode MS" pitchFamily="34" charset="-128"/>
                <a:ea typeface="Arial Unicode MS" pitchFamily="34" charset="-128"/>
                <a:cs typeface="Arial Unicode MS" pitchFamily="34" charset="-128"/>
              </a:rPr>
              <a:t>                          Игра "</a:t>
            </a:r>
            <a:r>
              <a:rPr lang="ru-RU" sz="2000" b="1" dirty="0" err="1" smtClean="0">
                <a:latin typeface="Arial Unicode MS" pitchFamily="34" charset="-128"/>
                <a:ea typeface="Arial Unicode MS" pitchFamily="34" charset="-128"/>
                <a:cs typeface="Arial Unicode MS" pitchFamily="34" charset="-128"/>
              </a:rPr>
              <a:t>Геоборд</a:t>
            </a:r>
            <a:r>
              <a:rPr lang="ru-RU" sz="2000" b="1" dirty="0" smtClean="0">
                <a:latin typeface="Arial Unicode MS" pitchFamily="34" charset="-128"/>
                <a:ea typeface="Arial Unicode MS" pitchFamily="34" charset="-128"/>
                <a:cs typeface="Arial Unicode MS" pitchFamily="34" charset="-128"/>
              </a:rPr>
              <a:t> или рисуем </a:t>
            </a:r>
            <a:r>
              <a:rPr lang="ru-RU" sz="2000" b="1" dirty="0" err="1" smtClean="0">
                <a:latin typeface="Arial Unicode MS" pitchFamily="34" charset="-128"/>
                <a:ea typeface="Arial Unicode MS" pitchFamily="34" charset="-128"/>
                <a:cs typeface="Arial Unicode MS" pitchFamily="34" charset="-128"/>
              </a:rPr>
              <a:t>резиночками</a:t>
            </a:r>
            <a:r>
              <a:rPr lang="ru-RU" sz="2000" b="1" dirty="0" smtClean="0">
                <a:latin typeface="Arial Unicode MS" pitchFamily="34" charset="-128"/>
                <a:ea typeface="Arial Unicode MS" pitchFamily="34" charset="-128"/>
                <a:cs typeface="Arial Unicode MS" pitchFamily="34" charset="-128"/>
              </a:rPr>
              <a:t>"</a:t>
            </a:r>
            <a:br>
              <a:rPr lang="ru-RU" sz="2000" b="1" dirty="0" smtClean="0">
                <a:latin typeface="Arial Unicode MS" pitchFamily="34" charset="-128"/>
                <a:ea typeface="Arial Unicode MS" pitchFamily="34" charset="-128"/>
                <a:cs typeface="Arial Unicode MS" pitchFamily="34" charset="-128"/>
              </a:rPr>
            </a:br>
            <a:endParaRPr lang="ru-RU" sz="2000" b="1" dirty="0">
              <a:latin typeface="Arial Unicode MS" pitchFamily="34" charset="-128"/>
              <a:ea typeface="Arial Unicode MS" pitchFamily="34" charset="-128"/>
              <a:cs typeface="Arial Unicode MS" pitchFamily="34" charset="-128"/>
            </a:endParaRPr>
          </a:p>
        </p:txBody>
      </p:sp>
      <p:pic>
        <p:nvPicPr>
          <p:cNvPr id="5" name="Содержимое 4" descr="df12598d120e25931a93ad79e819e04f (1).jpg"/>
          <p:cNvPicPr>
            <a:picLocks noGrp="1" noChangeAspect="1"/>
          </p:cNvPicPr>
          <p:nvPr>
            <p:ph sz="half" idx="1"/>
          </p:nvPr>
        </p:nvPicPr>
        <p:blipFill>
          <a:blip r:embed="rId2"/>
          <a:stretch>
            <a:fillRect/>
          </a:stretch>
        </p:blipFill>
        <p:spPr>
          <a:xfrm>
            <a:off x="457200" y="2118519"/>
            <a:ext cx="4038600" cy="4038600"/>
          </a:xfrm>
        </p:spPr>
      </p:pic>
      <p:sp>
        <p:nvSpPr>
          <p:cNvPr id="4" name="Содержимое 3"/>
          <p:cNvSpPr>
            <a:spLocks noGrp="1"/>
          </p:cNvSpPr>
          <p:nvPr>
            <p:ph sz="half" idx="2"/>
          </p:nvPr>
        </p:nvSpPr>
        <p:spPr/>
        <p:txBody>
          <a:bodyPr>
            <a:normAutofit/>
          </a:bodyPr>
          <a:lstStyle/>
          <a:p>
            <a:pPr>
              <a:buNone/>
            </a:pPr>
            <a:r>
              <a:rPr lang="ru-RU" sz="1800" dirty="0" smtClean="0"/>
              <a:t>       Благотворно влияет на:</a:t>
            </a:r>
          </a:p>
          <a:p>
            <a:pPr>
              <a:buNone/>
            </a:pPr>
            <a:r>
              <a:rPr lang="ru-RU" sz="1800" dirty="0" smtClean="0"/>
              <a:t>      - математические навыки ребенка;</a:t>
            </a:r>
          </a:p>
          <a:p>
            <a:pPr>
              <a:buNone/>
            </a:pPr>
            <a:r>
              <a:rPr lang="ru-RU" sz="1800" dirty="0" smtClean="0"/>
              <a:t>      - пространственное мышление;</a:t>
            </a:r>
          </a:p>
          <a:p>
            <a:pPr>
              <a:buNone/>
            </a:pPr>
            <a:r>
              <a:rPr lang="ru-RU" sz="1800" dirty="0" smtClean="0"/>
              <a:t>      - мелкую моторику;</a:t>
            </a:r>
          </a:p>
          <a:p>
            <a:pPr>
              <a:buNone/>
            </a:pPr>
            <a:r>
              <a:rPr lang="ru-RU" sz="1800" dirty="0" smtClean="0"/>
              <a:t>      - художественно – эстетические качества;</a:t>
            </a:r>
          </a:p>
          <a:p>
            <a:pPr>
              <a:buNone/>
            </a:pPr>
            <a:r>
              <a:rPr lang="ru-RU" sz="1800" dirty="0" smtClean="0"/>
              <a:t>      - формирует понятие о геометрических фигурах;</a:t>
            </a:r>
          </a:p>
          <a:p>
            <a:pPr>
              <a:buNone/>
            </a:pPr>
            <a:r>
              <a:rPr lang="ru-RU" sz="1800" dirty="0" smtClean="0"/>
              <a:t>      - развивает усидчивость;</a:t>
            </a:r>
          </a:p>
          <a:p>
            <a:pPr>
              <a:buNone/>
            </a:pPr>
            <a:r>
              <a:rPr lang="ru-RU" sz="1800" dirty="0" smtClean="0"/>
              <a:t>      - улучшает память и внимание;</a:t>
            </a:r>
          </a:p>
          <a:p>
            <a:pPr>
              <a:buNone/>
            </a:pPr>
            <a:r>
              <a:rPr lang="ru-RU" sz="1800" dirty="0" smtClean="0"/>
              <a:t>      - учит системному анализу.</a:t>
            </a:r>
          </a:p>
          <a:p>
            <a:endParaRPr lang="ru-RU" sz="1800" dirty="0" smtClean="0"/>
          </a:p>
          <a:p>
            <a:endParaRPr lang="ru-RU"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14356"/>
            <a:ext cx="8229600" cy="5411807"/>
          </a:xfrm>
        </p:spPr>
        <p:txBody>
          <a:bodyPr>
            <a:normAutofit fontScale="85000" lnSpcReduction="10000"/>
          </a:bodyPr>
          <a:lstStyle/>
          <a:p>
            <a:r>
              <a:rPr lang="ru-RU" sz="1900" dirty="0" smtClean="0">
                <a:latin typeface="Arial Unicode MS" pitchFamily="34" charset="-128"/>
                <a:ea typeface="Arial Unicode MS" pitchFamily="34" charset="-128"/>
                <a:cs typeface="Arial Unicode MS" pitchFamily="34" charset="-128"/>
              </a:rPr>
              <a:t>После года начинается новый этап развития ребёнка. Ребенок уже умеет смотреть, слушать и управлять движениями рук. С этого времени, уже не беспомощное существо, он чрезвычайно активен в своих действиях и в стремлении к общению с взрослыми.</a:t>
            </a:r>
          </a:p>
          <a:p>
            <a:r>
              <a:rPr lang="ru-RU" sz="1900" dirty="0" smtClean="0">
                <a:latin typeface="Arial Unicode MS" pitchFamily="34" charset="-128"/>
                <a:ea typeface="Arial Unicode MS" pitchFamily="34" charset="-128"/>
                <a:cs typeface="Arial Unicode MS" pitchFamily="34" charset="-128"/>
              </a:rPr>
              <a:t>Следующие два года, период раннего детства, приносят ребёнку новые, большие достижения. В возрасте от двух до четырех лет у ребенка активно развивается восприятие. Этот процесс идет под влиянием продуктивной, конструктивной и художественной деятельности.</a:t>
            </a:r>
          </a:p>
          <a:p>
            <a:r>
              <a:rPr lang="ru-RU" sz="1900" dirty="0" smtClean="0">
                <a:latin typeface="Arial Unicode MS" pitchFamily="34" charset="-128"/>
                <a:ea typeface="Arial Unicode MS" pitchFamily="34" charset="-128"/>
                <a:cs typeface="Arial Unicode MS" pitchFamily="34" charset="-128"/>
              </a:rPr>
              <a:t>Восприятие ребёнка тесно связано с выполняемыми предметными действиями. Малыш может достаточно определить форму, величину, цвет предметов, их положение в пространстве тогда, когда это необходимо для выполнения того или другого доступного ему действия. В других же случаях восприятие маленького ребёнка может оказаться весьма расплывчатым, не точным. Знакомясь со свойствами предметов, разнообразными формами, отношениями величин, пространственными отношениями, ребенок накапливает запас представлений об этих свойствах, что очень важно для его дальнейшего умственного развития.</a:t>
            </a:r>
          </a:p>
          <a:p>
            <a:r>
              <a:rPr lang="ru-RU" sz="1900" dirty="0" smtClean="0">
                <a:latin typeface="Arial Unicode MS" pitchFamily="34" charset="-128"/>
                <a:ea typeface="Arial Unicode MS" pitchFamily="34" charset="-128"/>
                <a:cs typeface="Arial Unicode MS" pitchFamily="34" charset="-128"/>
              </a:rPr>
              <a:t>Однако, если предметы просто находятся перед глазами ребенка, рассматриваются, но ему не надо специально выяснять их форму, цвет и другие свойства, это не сформирует четкие представления. Такие представления образуются только в результате многократного выполнения действий с предметами, обладающими тем или иным свойством.</a:t>
            </a:r>
          </a:p>
          <a:p>
            <a:endParaRPr lang="ru-RU" sz="1800" dirty="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928670"/>
            <a:ext cx="4038600" cy="5197493"/>
          </a:xfrm>
        </p:spPr>
        <p:txBody>
          <a:bodyPr>
            <a:normAutofit/>
          </a:bodyPr>
          <a:lstStyle/>
          <a:p>
            <a:r>
              <a:rPr lang="ru-RU" sz="1600" dirty="0" smtClean="0">
                <a:latin typeface="Arial Unicode MS" pitchFamily="34" charset="-128"/>
                <a:ea typeface="Arial Unicode MS" pitchFamily="34" charset="-128"/>
                <a:cs typeface="Arial Unicode MS" pitchFamily="34" charset="-128"/>
              </a:rPr>
              <a:t>Развивающие игры – это одно из средств воспитания детей дошкольного возраста. Играя, ребенок познает мир вокруг себя – изучает цвет, форму, пространственные и числовые отношения между предметами.</a:t>
            </a:r>
          </a:p>
          <a:p>
            <a:r>
              <a:rPr lang="ru-RU" sz="1600" dirty="0" smtClean="0">
                <a:latin typeface="Arial Unicode MS" pitchFamily="34" charset="-128"/>
                <a:ea typeface="Arial Unicode MS" pitchFamily="34" charset="-128"/>
                <a:cs typeface="Arial Unicode MS" pitchFamily="34" charset="-128"/>
              </a:rPr>
              <a:t>В современной педагогике существует немалое количество игр для детей, которые способны развить сенсорные, двигательные и интеллектуальные способности ребенка.</a:t>
            </a:r>
          </a:p>
          <a:p>
            <a:r>
              <a:rPr lang="ru-RU" sz="1600" dirty="0" smtClean="0">
                <a:latin typeface="Arial Unicode MS" pitchFamily="34" charset="-128"/>
                <a:ea typeface="Arial Unicode MS" pitchFamily="34" charset="-128"/>
                <a:cs typeface="Arial Unicode MS" pitchFamily="34" charset="-128"/>
              </a:rPr>
              <a:t>Стоит помнить, что «развитие интеллекта» - это развитие всех умственных способностей: памяти, восприятия, мышления. </a:t>
            </a:r>
          </a:p>
          <a:p>
            <a:endParaRPr lang="ru-RU" sz="1800" dirty="0"/>
          </a:p>
        </p:txBody>
      </p:sp>
      <p:pic>
        <p:nvPicPr>
          <p:cNvPr id="4" name="Содержимое 3" descr="hello_html_8406005.jpg"/>
          <p:cNvPicPr>
            <a:picLocks noGrp="1" noChangeAspect="1"/>
          </p:cNvPicPr>
          <p:nvPr>
            <p:ph sz="half" idx="2"/>
          </p:nvPr>
        </p:nvPicPr>
        <p:blipFill>
          <a:blip r:embed="rId2" cstate="print"/>
          <a:stretch>
            <a:fillRect/>
          </a:stretch>
        </p:blipFill>
        <p:spPr>
          <a:xfrm>
            <a:off x="4648200" y="2623344"/>
            <a:ext cx="4038600" cy="302895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714380"/>
          </a:xfrm>
        </p:spPr>
        <p:txBody>
          <a:bodyPr>
            <a:normAutofit/>
          </a:bodyPr>
          <a:lstStyle/>
          <a:p>
            <a:r>
              <a:rPr lang="ru-RU" sz="2000" b="1" dirty="0" smtClean="0">
                <a:solidFill>
                  <a:schemeClr val="accent1">
                    <a:lumMod val="75000"/>
                  </a:schemeClr>
                </a:solidFill>
                <a:latin typeface="Arial Unicode MS" pitchFamily="34" charset="-128"/>
                <a:ea typeface="Arial Unicode MS" pitchFamily="34" charset="-128"/>
                <a:cs typeface="Arial Unicode MS" pitchFamily="34" charset="-128"/>
              </a:rPr>
              <a:t>«Игры с прищепками»</a:t>
            </a:r>
            <a:endParaRPr lang="ru-RU" sz="20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 name="Текст 2"/>
          <p:cNvSpPr>
            <a:spLocks noGrp="1"/>
          </p:cNvSpPr>
          <p:nvPr>
            <p:ph type="body" idx="1"/>
          </p:nvPr>
        </p:nvSpPr>
        <p:spPr>
          <a:xfrm>
            <a:off x="428596" y="857233"/>
            <a:ext cx="8429684" cy="857255"/>
          </a:xfrm>
        </p:spPr>
        <p:txBody>
          <a:bodyPr>
            <a:normAutofit/>
          </a:bodyPr>
          <a:lstStyle/>
          <a:p>
            <a:r>
              <a:rPr lang="ru-RU" sz="1800" b="0" dirty="0" smtClean="0">
                <a:solidFill>
                  <a:schemeClr val="tx1"/>
                </a:solidFill>
                <a:latin typeface="Arial Unicode MS" pitchFamily="34" charset="-128"/>
                <a:ea typeface="Arial Unicode MS" pitchFamily="34" charset="-128"/>
                <a:cs typeface="Arial Unicode MS" pitchFamily="34" charset="-128"/>
              </a:rPr>
              <a:t>Развивают мелкую моторику </a:t>
            </a:r>
            <a:r>
              <a:rPr lang="ru-RU" sz="1800" b="0" dirty="0">
                <a:solidFill>
                  <a:schemeClr val="tx1"/>
                </a:solidFill>
                <a:latin typeface="Arial Unicode MS" pitchFamily="34" charset="-128"/>
                <a:ea typeface="Arial Unicode MS" pitchFamily="34" charset="-128"/>
                <a:cs typeface="Arial Unicode MS" pitchFamily="34" charset="-128"/>
              </a:rPr>
              <a:t>рук, </a:t>
            </a:r>
            <a:r>
              <a:rPr lang="ru-RU" sz="1800" b="0" dirty="0" smtClean="0">
                <a:solidFill>
                  <a:schemeClr val="tx1"/>
                </a:solidFill>
                <a:latin typeface="Arial Unicode MS" pitchFamily="34" charset="-128"/>
                <a:ea typeface="Arial Unicode MS" pitchFamily="34" charset="-128"/>
                <a:cs typeface="Arial Unicode MS" pitchFamily="34" charset="-128"/>
              </a:rPr>
              <a:t>служат закреплению </a:t>
            </a:r>
            <a:r>
              <a:rPr lang="ru-RU" sz="1800" b="0" dirty="0">
                <a:solidFill>
                  <a:schemeClr val="tx1"/>
                </a:solidFill>
                <a:latin typeface="Arial Unicode MS" pitchFamily="34" charset="-128"/>
                <a:ea typeface="Arial Unicode MS" pitchFamily="34" charset="-128"/>
                <a:cs typeface="Arial Unicode MS" pitchFamily="34" charset="-128"/>
              </a:rPr>
              <a:t>сенсорных навыков, пространственных представлений, </a:t>
            </a:r>
            <a:r>
              <a:rPr lang="ru-RU" sz="1800" b="0" dirty="0" smtClean="0">
                <a:solidFill>
                  <a:schemeClr val="tx1"/>
                </a:solidFill>
                <a:latin typeface="Arial Unicode MS" pitchFamily="34" charset="-128"/>
                <a:ea typeface="Arial Unicode MS" pitchFamily="34" charset="-128"/>
                <a:cs typeface="Arial Unicode MS" pitchFamily="34" charset="-128"/>
              </a:rPr>
              <a:t>развитию мышления, </a:t>
            </a:r>
            <a:r>
              <a:rPr lang="ru-RU" sz="1800" b="0" dirty="0">
                <a:solidFill>
                  <a:schemeClr val="tx1"/>
                </a:solidFill>
                <a:latin typeface="Arial Unicode MS" pitchFamily="34" charset="-128"/>
                <a:ea typeface="Arial Unicode MS" pitchFamily="34" charset="-128"/>
                <a:cs typeface="Arial Unicode MS" pitchFamily="34" charset="-128"/>
              </a:rPr>
              <a:t>воображения</a:t>
            </a:r>
            <a:r>
              <a:rPr lang="ru-RU" sz="1800" b="0" dirty="0" smtClean="0">
                <a:solidFill>
                  <a:schemeClr val="tx1"/>
                </a:solidFill>
                <a:latin typeface="Arial Unicode MS" pitchFamily="34" charset="-128"/>
                <a:ea typeface="Arial Unicode MS" pitchFamily="34" charset="-128"/>
                <a:cs typeface="Arial Unicode MS" pitchFamily="34" charset="-128"/>
              </a:rPr>
              <a:t>,</a:t>
            </a:r>
            <a:r>
              <a:rPr lang="ru-RU" sz="1800" b="0" dirty="0">
                <a:solidFill>
                  <a:schemeClr val="tx1"/>
                </a:solidFill>
                <a:latin typeface="Arial Unicode MS" pitchFamily="34" charset="-128"/>
                <a:ea typeface="Arial Unicode MS" pitchFamily="34" charset="-128"/>
                <a:cs typeface="Arial Unicode MS" pitchFamily="34" charset="-128"/>
              </a:rPr>
              <a:t> </a:t>
            </a:r>
            <a:r>
              <a:rPr lang="ru-RU" sz="1800" b="0" dirty="0" smtClean="0">
                <a:solidFill>
                  <a:schemeClr val="tx1"/>
                </a:solidFill>
                <a:latin typeface="Arial Unicode MS" pitchFamily="34" charset="-128"/>
                <a:ea typeface="Arial Unicode MS" pitchFamily="34" charset="-128"/>
                <a:cs typeface="Arial Unicode MS" pitchFamily="34" charset="-128"/>
              </a:rPr>
              <a:t>памяти</a:t>
            </a:r>
            <a:r>
              <a:rPr lang="ru-RU" sz="1800" b="0" dirty="0">
                <a:solidFill>
                  <a:schemeClr val="tx1"/>
                </a:solidFill>
                <a:latin typeface="Arial Unicode MS" pitchFamily="34" charset="-128"/>
                <a:ea typeface="Arial Unicode MS" pitchFamily="34" charset="-128"/>
                <a:cs typeface="Arial Unicode MS" pitchFamily="34" charset="-128"/>
              </a:rPr>
              <a:t>, речи, </a:t>
            </a:r>
            <a:r>
              <a:rPr lang="ru-RU" sz="1800" b="0" dirty="0" smtClean="0">
                <a:solidFill>
                  <a:schemeClr val="tx1"/>
                </a:solidFill>
                <a:latin typeface="Arial Unicode MS" pitchFamily="34" charset="-128"/>
                <a:ea typeface="Arial Unicode MS" pitchFamily="34" charset="-128"/>
                <a:cs typeface="Arial Unicode MS" pitchFamily="34" charset="-128"/>
              </a:rPr>
              <a:t>способствуют </a:t>
            </a:r>
            <a:r>
              <a:rPr lang="ru-RU" sz="1800" b="0" dirty="0">
                <a:solidFill>
                  <a:schemeClr val="tx1"/>
                </a:solidFill>
                <a:latin typeface="Arial Unicode MS" pitchFamily="34" charset="-128"/>
                <a:ea typeface="Arial Unicode MS" pitchFamily="34" charset="-128"/>
                <a:cs typeface="Arial Unicode MS" pitchFamily="34" charset="-128"/>
              </a:rPr>
              <a:t>расширению и активизации словаря детей.</a:t>
            </a:r>
            <a:r>
              <a:rPr lang="ru-RU" sz="1800" b="0" dirty="0" smtClean="0">
                <a:solidFill>
                  <a:schemeClr val="tx1"/>
                </a:solidFill>
                <a:latin typeface="Arial Unicode MS" pitchFamily="34" charset="-128"/>
                <a:ea typeface="Arial Unicode MS" pitchFamily="34" charset="-128"/>
                <a:cs typeface="Arial Unicode MS" pitchFamily="34" charset="-128"/>
              </a:rPr>
              <a:t> </a:t>
            </a:r>
            <a:endParaRPr lang="ru-RU" sz="1800" dirty="0">
              <a:solidFill>
                <a:schemeClr val="tx1"/>
              </a:solidFill>
              <a:latin typeface="Arial Unicode MS" pitchFamily="34" charset="-128"/>
              <a:ea typeface="Arial Unicode MS" pitchFamily="34" charset="-128"/>
              <a:cs typeface="Arial Unicode MS" pitchFamily="34" charset="-128"/>
            </a:endParaRPr>
          </a:p>
        </p:txBody>
      </p:sp>
      <p:sp>
        <p:nvSpPr>
          <p:cNvPr id="7" name="Содержимое 6"/>
          <p:cNvSpPr>
            <a:spLocks noGrp="1"/>
          </p:cNvSpPr>
          <p:nvPr>
            <p:ph sz="quarter" idx="2"/>
          </p:nvPr>
        </p:nvSpPr>
        <p:spPr>
          <a:xfrm>
            <a:off x="0" y="2285992"/>
            <a:ext cx="4572000" cy="4572008"/>
          </a:xfrm>
        </p:spPr>
        <p:txBody>
          <a:bodyPr/>
          <a:lstStyle/>
          <a:p>
            <a:endParaRPr lang="ru-RU" dirty="0"/>
          </a:p>
        </p:txBody>
      </p:sp>
      <p:pic>
        <p:nvPicPr>
          <p:cNvPr id="11" name="Содержимое 10" descr="34586935aca62f58c53e68625cb90fa5--animale-baby-ideas.jpg"/>
          <p:cNvPicPr>
            <a:picLocks noGrp="1" noChangeAspect="1"/>
          </p:cNvPicPr>
          <p:nvPr>
            <p:ph sz="quarter" idx="4"/>
          </p:nvPr>
        </p:nvPicPr>
        <p:blipFill>
          <a:blip r:embed="rId3"/>
          <a:stretch>
            <a:fillRect/>
          </a:stretch>
        </p:blipFill>
        <p:spPr>
          <a:xfrm>
            <a:off x="142844" y="2285968"/>
            <a:ext cx="4429156" cy="4572032"/>
          </a:xfrm>
        </p:spPr>
      </p:pic>
      <p:pic>
        <p:nvPicPr>
          <p:cNvPr id="10" name="Содержимое 9" descr="igry-s-prishhepkami.jpg"/>
          <p:cNvPicPr>
            <a:picLocks noGrp="1" noChangeAspect="1"/>
          </p:cNvPicPr>
          <p:nvPr>
            <p:ph sz="quarter" idx="4294967295"/>
          </p:nvPr>
        </p:nvPicPr>
        <p:blipFill>
          <a:blip r:embed="rId4" cstate="print"/>
          <a:stretch>
            <a:fillRect/>
          </a:stretch>
        </p:blipFill>
        <p:spPr>
          <a:xfrm>
            <a:off x="4645025" y="2214563"/>
            <a:ext cx="4498975" cy="45720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normAutofit/>
          </a:bodyPr>
          <a:lstStyle/>
          <a:p>
            <a:r>
              <a:rPr lang="ru-RU" sz="2400" b="1" dirty="0" smtClean="0"/>
              <a:t/>
            </a:r>
            <a:br>
              <a:rPr lang="ru-RU" sz="2400" b="1" dirty="0" smtClean="0"/>
            </a:br>
            <a:r>
              <a:rPr lang="ru-RU" sz="2400" b="1" dirty="0" smtClean="0"/>
              <a:t>«</a:t>
            </a:r>
            <a:r>
              <a:rPr lang="ru-RU" sz="2200" b="1" dirty="0" smtClean="0">
                <a:latin typeface="Arial Unicode MS" pitchFamily="34" charset="-128"/>
                <a:ea typeface="Arial Unicode MS" pitchFamily="34" charset="-128"/>
                <a:cs typeface="Arial Unicode MS" pitchFamily="34" charset="-128"/>
              </a:rPr>
              <a:t>Игры с крышками»</a:t>
            </a:r>
            <a:endParaRPr lang="ru-RU" sz="2200" b="1" dirty="0">
              <a:latin typeface="Arial Unicode MS" pitchFamily="34" charset="-128"/>
              <a:ea typeface="Arial Unicode MS" pitchFamily="34" charset="-128"/>
              <a:cs typeface="Arial Unicode MS" pitchFamily="34" charset="-128"/>
            </a:endParaRPr>
          </a:p>
        </p:txBody>
      </p:sp>
      <p:pic>
        <p:nvPicPr>
          <p:cNvPr id="7" name="Содержимое 6" descr="загруженное.png"/>
          <p:cNvPicPr>
            <a:picLocks noGrp="1" noChangeAspect="1"/>
          </p:cNvPicPr>
          <p:nvPr>
            <p:ph sz="quarter" idx="2"/>
          </p:nvPr>
        </p:nvPicPr>
        <p:blipFill>
          <a:blip r:embed="rId2"/>
          <a:stretch>
            <a:fillRect/>
          </a:stretch>
        </p:blipFill>
        <p:spPr>
          <a:xfrm>
            <a:off x="457200" y="2884653"/>
            <a:ext cx="4040188" cy="3106406"/>
          </a:xfrm>
        </p:spPr>
      </p:pic>
      <p:sp>
        <p:nvSpPr>
          <p:cNvPr id="6" name="Содержимое 5"/>
          <p:cNvSpPr>
            <a:spLocks noGrp="1"/>
          </p:cNvSpPr>
          <p:nvPr>
            <p:ph sz="quarter" idx="4"/>
          </p:nvPr>
        </p:nvSpPr>
        <p:spPr>
          <a:xfrm>
            <a:off x="4786314" y="1928802"/>
            <a:ext cx="3900486" cy="4357718"/>
          </a:xfrm>
        </p:spPr>
        <p:txBody>
          <a:bodyPr>
            <a:normAutofit/>
          </a:bodyPr>
          <a:lstStyle/>
          <a:p>
            <a:pPr>
              <a:buNone/>
            </a:pPr>
            <a:r>
              <a:rPr lang="ru-RU" dirty="0" smtClean="0"/>
              <a:t>    </a:t>
            </a:r>
            <a:r>
              <a:rPr lang="ru-RU" sz="1800" dirty="0" smtClean="0">
                <a:latin typeface="Arial Unicode MS" pitchFamily="34" charset="-128"/>
                <a:ea typeface="Arial Unicode MS" pitchFamily="34" charset="-128"/>
                <a:cs typeface="Arial Unicode MS" pitchFamily="34" charset="-128"/>
              </a:rPr>
              <a:t>Задачи:  учить детей подбирать крышки на основе сходного сенсорного признака (форма, цвет), развивать внимание, логическое мышление, закреплять знание цвета, развивать мелкую моторику рук, воображение, развивать речь, аккуратность.</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642942"/>
          </a:xfrm>
        </p:spPr>
        <p:txBody>
          <a:bodyPr>
            <a:normAutofit/>
          </a:bodyPr>
          <a:lstStyle/>
          <a:p>
            <a:r>
              <a:rPr lang="ru-RU" sz="2000" b="1" dirty="0" smtClean="0">
                <a:latin typeface="Arial Unicode MS" pitchFamily="34" charset="-128"/>
                <a:ea typeface="Arial Unicode MS" pitchFamily="34" charset="-128"/>
                <a:cs typeface="Arial Unicode MS" pitchFamily="34" charset="-128"/>
              </a:rPr>
              <a:t>«Развивающие игры с закручивающимися крышками»</a:t>
            </a:r>
            <a:endParaRPr lang="ru-RU" sz="2000" dirty="0">
              <a:latin typeface="Arial Unicode MS" pitchFamily="34" charset="-128"/>
              <a:ea typeface="Arial Unicode MS" pitchFamily="34" charset="-128"/>
              <a:cs typeface="Arial Unicode MS" pitchFamily="34" charset="-128"/>
            </a:endParaRPr>
          </a:p>
        </p:txBody>
      </p:sp>
      <p:pic>
        <p:nvPicPr>
          <p:cNvPr id="7" name="Содержимое 6" descr="0a50c918674c0f5357aebdb1ac86db8f.jpg"/>
          <p:cNvPicPr>
            <a:picLocks noGrp="1" noChangeAspect="1"/>
          </p:cNvPicPr>
          <p:nvPr>
            <p:ph sz="quarter" idx="2"/>
          </p:nvPr>
        </p:nvPicPr>
        <p:blipFill>
          <a:blip r:embed="rId2"/>
          <a:stretch>
            <a:fillRect/>
          </a:stretch>
        </p:blipFill>
        <p:spPr>
          <a:xfrm>
            <a:off x="71406" y="2000240"/>
            <a:ext cx="4568858" cy="4357718"/>
          </a:xfrm>
        </p:spPr>
      </p:pic>
      <p:sp>
        <p:nvSpPr>
          <p:cNvPr id="6" name="Содержимое 5"/>
          <p:cNvSpPr>
            <a:spLocks noGrp="1"/>
          </p:cNvSpPr>
          <p:nvPr>
            <p:ph sz="quarter" idx="4"/>
          </p:nvPr>
        </p:nvSpPr>
        <p:spPr>
          <a:xfrm>
            <a:off x="4714876" y="1643050"/>
            <a:ext cx="4286280" cy="4714908"/>
          </a:xfrm>
        </p:spPr>
        <p:txBody>
          <a:bodyPr>
            <a:noAutofit/>
          </a:bodyPr>
          <a:lstStyle/>
          <a:p>
            <a:pPr>
              <a:buNone/>
            </a:pPr>
            <a:r>
              <a:rPr lang="ru-RU" sz="1800" b="1" dirty="0" smtClean="0"/>
              <a:t>      </a:t>
            </a:r>
            <a:r>
              <a:rPr lang="ru-RU" sz="1800" dirty="0" smtClean="0">
                <a:latin typeface="Arial Unicode MS" pitchFamily="34" charset="-128"/>
                <a:ea typeface="Arial Unicode MS" pitchFamily="34" charset="-128"/>
                <a:cs typeface="Arial Unicode MS" pitchFamily="34" charset="-128"/>
              </a:rPr>
              <a:t>Развивающие игры из крышек от пластиковых бутылок  как нельзя лучше подходят для развития мелкой моторики рук ребенка. Пытаясь закрутить или раскрутить крышку , прилагая усилия ребенок будет тренировать пальчики рук. Кроме того,  эта игрушка будет способствовать развитию координации движений, памяти, внимания, ребенок легче освоит знания цветов.</a:t>
            </a:r>
            <a:endParaRPr lang="ru-RU" sz="1800" dirty="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1428760"/>
          </a:xfrm>
        </p:spPr>
        <p:txBody>
          <a:bodyPr>
            <a:normAutofit fontScale="90000"/>
          </a:bodyPr>
          <a:lstStyle/>
          <a:p>
            <a:r>
              <a:rPr lang="ru-RU" sz="2200" b="1" dirty="0" smtClean="0">
                <a:latin typeface="Arial Unicode MS" pitchFamily="34" charset="-128"/>
                <a:ea typeface="Arial Unicode MS" pitchFamily="34" charset="-128"/>
                <a:cs typeface="Arial Unicode MS" pitchFamily="34" charset="-128"/>
              </a:rPr>
              <a:t>«Собери пирамидку»</a:t>
            </a:r>
            <a:r>
              <a:rPr lang="ru-RU" sz="2000" b="1" dirty="0" smtClean="0">
                <a:latin typeface="Arial Unicode MS" pitchFamily="34" charset="-128"/>
                <a:ea typeface="Arial Unicode MS" pitchFamily="34" charset="-128"/>
                <a:cs typeface="Arial Unicode MS" pitchFamily="34" charset="-128"/>
              </a:rPr>
              <a:t/>
            </a:r>
            <a:br>
              <a:rPr lang="ru-RU" sz="2000" b="1" dirty="0" smtClean="0">
                <a:latin typeface="Arial Unicode MS" pitchFamily="34" charset="-128"/>
                <a:ea typeface="Arial Unicode MS" pitchFamily="34" charset="-128"/>
                <a:cs typeface="Arial Unicode MS" pitchFamily="34" charset="-128"/>
              </a:rPr>
            </a:br>
            <a:r>
              <a:rPr lang="ru-RU" sz="1600" dirty="0" smtClean="0"/>
              <a:t/>
            </a:r>
            <a:br>
              <a:rPr lang="ru-RU" sz="1600" dirty="0" smtClean="0"/>
            </a:br>
            <a:r>
              <a:rPr lang="ru-RU" sz="2200" dirty="0" smtClean="0">
                <a:solidFill>
                  <a:schemeClr val="tx1"/>
                </a:solidFill>
                <a:latin typeface="Arial Unicode MS" pitchFamily="34" charset="-128"/>
                <a:ea typeface="Arial Unicode MS" pitchFamily="34" charset="-128"/>
                <a:cs typeface="Arial Unicode MS" pitchFamily="34" charset="-128"/>
              </a:rPr>
              <a:t>Учит детей выполнять простые действия с пирамидкой: снимать и нанизывать кольца по величине, обогащается зрительно-осязательный опыт малышей</a:t>
            </a:r>
            <a:r>
              <a:rPr lang="ru-RU" sz="2200" dirty="0" smtClean="0">
                <a:latin typeface="Arial Unicode MS" pitchFamily="34" charset="-128"/>
                <a:ea typeface="Arial Unicode MS" pitchFamily="34" charset="-128"/>
                <a:cs typeface="Arial Unicode MS" pitchFamily="34" charset="-128"/>
              </a:rPr>
              <a:t>. </a:t>
            </a:r>
            <a:endParaRPr lang="ru-RU" sz="2200" dirty="0">
              <a:latin typeface="Arial Unicode MS" pitchFamily="34" charset="-128"/>
              <a:ea typeface="Arial Unicode MS" pitchFamily="34" charset="-128"/>
              <a:cs typeface="Arial Unicode MS" pitchFamily="34" charset="-128"/>
            </a:endParaRPr>
          </a:p>
        </p:txBody>
      </p:sp>
      <p:pic>
        <p:nvPicPr>
          <p:cNvPr id="6" name="Содержимое 5" descr="56189.750x0.jpg"/>
          <p:cNvPicPr>
            <a:picLocks noGrp="1" noChangeAspect="1"/>
          </p:cNvPicPr>
          <p:nvPr>
            <p:ph sz="half" idx="1"/>
          </p:nvPr>
        </p:nvPicPr>
        <p:blipFill>
          <a:blip r:embed="rId2"/>
          <a:stretch>
            <a:fillRect/>
          </a:stretch>
        </p:blipFill>
        <p:spPr>
          <a:xfrm>
            <a:off x="457200" y="2118519"/>
            <a:ext cx="4038600" cy="4038600"/>
          </a:xfrm>
        </p:spPr>
      </p:pic>
      <p:pic>
        <p:nvPicPr>
          <p:cNvPr id="5" name="Содержимое 4" descr="3fa9f546afac506671880c084d1cc44a.jpg"/>
          <p:cNvPicPr>
            <a:picLocks noGrp="1" noChangeAspect="1"/>
          </p:cNvPicPr>
          <p:nvPr>
            <p:ph sz="half" idx="2"/>
          </p:nvPr>
        </p:nvPicPr>
        <p:blipFill>
          <a:blip r:embed="rId3"/>
          <a:stretch>
            <a:fillRect/>
          </a:stretch>
        </p:blipFill>
        <p:spPr>
          <a:xfrm>
            <a:off x="4648200" y="2118519"/>
            <a:ext cx="4038600" cy="40386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normAutofit/>
          </a:bodyPr>
          <a:lstStyle/>
          <a:p>
            <a:r>
              <a:rPr lang="ru-RU" sz="2000" b="1" dirty="0" smtClean="0">
                <a:latin typeface="Arial Unicode MS" pitchFamily="34" charset="-128"/>
                <a:ea typeface="Arial Unicode MS" pitchFamily="34" charset="-128"/>
                <a:cs typeface="Arial Unicode MS" pitchFamily="34" charset="-128"/>
              </a:rPr>
              <a:t>«Игры для развития осязания (тактильного восприятия)»</a:t>
            </a:r>
            <a:endParaRPr lang="ru-RU" sz="2000" dirty="0">
              <a:latin typeface="Arial Unicode MS" pitchFamily="34" charset="-128"/>
              <a:ea typeface="Arial Unicode MS" pitchFamily="34" charset="-128"/>
              <a:cs typeface="Arial Unicode MS" pitchFamily="34" charset="-128"/>
            </a:endParaRPr>
          </a:p>
        </p:txBody>
      </p:sp>
      <p:pic>
        <p:nvPicPr>
          <p:cNvPr id="5" name="Содержимое 4" descr="6fdb3549d13ddc72aeff61d1238d24fb--quiet-books.jpg"/>
          <p:cNvPicPr>
            <a:picLocks noGrp="1" noChangeAspect="1"/>
          </p:cNvPicPr>
          <p:nvPr>
            <p:ph sz="half" idx="1"/>
          </p:nvPr>
        </p:nvPicPr>
        <p:blipFill>
          <a:blip r:embed="rId2"/>
          <a:stretch>
            <a:fillRect/>
          </a:stretch>
        </p:blipFill>
        <p:spPr>
          <a:xfrm>
            <a:off x="285720" y="1928802"/>
            <a:ext cx="4329114" cy="3929090"/>
          </a:xfrm>
        </p:spPr>
      </p:pic>
      <p:sp>
        <p:nvSpPr>
          <p:cNvPr id="4" name="Содержимое 3"/>
          <p:cNvSpPr>
            <a:spLocks noGrp="1"/>
          </p:cNvSpPr>
          <p:nvPr>
            <p:ph sz="half" idx="2"/>
          </p:nvPr>
        </p:nvSpPr>
        <p:spPr>
          <a:xfrm>
            <a:off x="4648200" y="1500174"/>
            <a:ext cx="4210080" cy="4429156"/>
          </a:xfrm>
        </p:spPr>
        <p:txBody>
          <a:bodyPr>
            <a:noAutofit/>
          </a:bodyPr>
          <a:lstStyle/>
          <a:p>
            <a:pPr>
              <a:buNone/>
            </a:pPr>
            <a:r>
              <a:rPr lang="ru-RU" sz="1800" dirty="0" smtClean="0">
                <a:latin typeface="Arial Unicode MS" pitchFamily="34" charset="-128"/>
                <a:ea typeface="Arial Unicode MS" pitchFamily="34" charset="-128"/>
                <a:cs typeface="Arial Unicode MS" pitchFamily="34" charset="-128"/>
              </a:rPr>
              <a:t>    Цель: Развитие чувства осязания, знакомство с различными структурами поверхности: гладкой и шершавой, развития тонкой моторики. Очень хорошая подготовка к письму.</a:t>
            </a:r>
          </a:p>
          <a:p>
            <a:pPr>
              <a:buNone/>
            </a:pPr>
            <a:r>
              <a:rPr lang="ru-RU" sz="1800" dirty="0" smtClean="0">
                <a:latin typeface="Arial Unicode MS" pitchFamily="34" charset="-128"/>
                <a:ea typeface="Arial Unicode MS" pitchFamily="34" charset="-128"/>
                <a:cs typeface="Arial Unicode MS" pitchFamily="34" charset="-128"/>
              </a:rPr>
              <a:t>    С помощью кончиков пальцев учатся определять гладкую и шершавую поверхности. Происходит утончение тактильных ощущений, чувственное сравнение и анализ, концентрация внимания, координация движений, подготовка руки к письму, подготовка к восприятию разнообразия окружающего мира.</a:t>
            </a:r>
          </a:p>
          <a:p>
            <a:endParaRPr lang="ru-RU" sz="1800" dirty="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714380"/>
          </a:xfrm>
        </p:spPr>
        <p:txBody>
          <a:bodyPr>
            <a:normAutofit/>
          </a:bodyPr>
          <a:lstStyle/>
          <a:p>
            <a:r>
              <a:rPr lang="ru-RU" sz="2000" b="1" dirty="0" smtClean="0">
                <a:latin typeface="Arial Unicode MS" pitchFamily="34" charset="-128"/>
                <a:ea typeface="Arial Unicode MS" pitchFamily="34" charset="-128"/>
                <a:cs typeface="Arial Unicode MS" pitchFamily="34" charset="-128"/>
              </a:rPr>
              <a:t>                                              «Найди тень»</a:t>
            </a:r>
            <a:endParaRPr lang="ru-RU" sz="2000" b="1" dirty="0">
              <a:latin typeface="Arial Unicode MS" pitchFamily="34" charset="-128"/>
              <a:ea typeface="Arial Unicode MS" pitchFamily="34" charset="-128"/>
              <a:cs typeface="Arial Unicode MS" pitchFamily="34" charset="-128"/>
            </a:endParaRPr>
          </a:p>
        </p:txBody>
      </p:sp>
      <p:pic>
        <p:nvPicPr>
          <p:cNvPr id="5" name="Содержимое 4" descr="01lab5vph1218229012.jpg"/>
          <p:cNvPicPr>
            <a:picLocks noGrp="1" noChangeAspect="1"/>
          </p:cNvPicPr>
          <p:nvPr>
            <p:ph sz="half" idx="1"/>
          </p:nvPr>
        </p:nvPicPr>
        <p:blipFill>
          <a:blip r:embed="rId2"/>
          <a:stretch>
            <a:fillRect/>
          </a:stretch>
        </p:blipFill>
        <p:spPr>
          <a:xfrm>
            <a:off x="457200" y="2769743"/>
            <a:ext cx="4038600" cy="2736152"/>
          </a:xfrm>
        </p:spPr>
      </p:pic>
      <p:sp>
        <p:nvSpPr>
          <p:cNvPr id="4" name="Содержимое 3"/>
          <p:cNvSpPr>
            <a:spLocks noGrp="1"/>
          </p:cNvSpPr>
          <p:nvPr>
            <p:ph sz="half" idx="2"/>
          </p:nvPr>
        </p:nvSpPr>
        <p:spPr/>
        <p:txBody>
          <a:bodyPr>
            <a:normAutofit/>
          </a:bodyPr>
          <a:lstStyle/>
          <a:p>
            <a:pPr>
              <a:buNone/>
            </a:pPr>
            <a:r>
              <a:rPr lang="ru-RU" sz="1800" dirty="0" smtClean="0"/>
              <a:t>     </a:t>
            </a:r>
            <a:r>
              <a:rPr lang="ru-RU" sz="1800" dirty="0" smtClean="0">
                <a:latin typeface="Arial Unicode MS" pitchFamily="34" charset="-128"/>
                <a:ea typeface="Arial Unicode MS" pitchFamily="34" charset="-128"/>
                <a:cs typeface="Arial Unicode MS" pitchFamily="34" charset="-128"/>
              </a:rPr>
              <a:t>С помощью игры «Найди тень» ребенок научится различать предметы по форме и пользоваться приемами зрительного наложения. Игра развивает наблюдательность и внимание,  усидчивость и память. В процессе игры дети также смогут изучить основные характеристики некоторых животных и предметов.</a:t>
            </a:r>
            <a:endParaRPr lang="ru-RU" sz="1800" dirty="0">
              <a:latin typeface="Arial Unicode MS" pitchFamily="34" charset="-128"/>
              <a:ea typeface="Arial Unicode MS" pitchFamily="34" charset="-128"/>
              <a:cs typeface="Arial Unicode MS" pitchFamily="34" charset="-128"/>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475</TotalTime>
  <Words>688</Words>
  <Application>Microsoft Office PowerPoint</Application>
  <PresentationFormat>Экран (4:3)</PresentationFormat>
  <Paragraphs>63</Paragraphs>
  <Slides>17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Поток</vt:lpstr>
      <vt:lpstr>Презентация «Развивающие игры для детей младшего дошкольного возраста»</vt:lpstr>
      <vt:lpstr>Слайд 2</vt:lpstr>
      <vt:lpstr>Слайд 3</vt:lpstr>
      <vt:lpstr>«Игры с прищепками»</vt:lpstr>
      <vt:lpstr> «Игры с крышками»</vt:lpstr>
      <vt:lpstr>«Развивающие игры с закручивающимися крышками»</vt:lpstr>
      <vt:lpstr>«Собери пирамидку»  Учит детей выполнять простые действия с пирамидкой: снимать и нанизывать кольца по величине, обогащается зрительно-осязательный опыт малышей. </vt:lpstr>
      <vt:lpstr>«Игры для развития осязания (тактильного восприятия)»</vt:lpstr>
      <vt:lpstr>                                              «Найди тень»</vt:lpstr>
      <vt:lpstr>«Рассортируй по заданному признаку (цвету, форме, величине)»</vt:lpstr>
      <vt:lpstr>                         «Игры с кинетическим песком»</vt:lpstr>
      <vt:lpstr>                                          Игра "Цветные катушки"</vt:lpstr>
      <vt:lpstr>                                      Игра «Рисуем на песке»</vt:lpstr>
      <vt:lpstr>                                         «Подбери фигуру»</vt:lpstr>
      <vt:lpstr>                                           «Игры с орехами»</vt:lpstr>
      <vt:lpstr>                         «Подбери окошко по цвету» </vt:lpstr>
      <vt:lpstr>                          Игра "Геоборд или рисуем резиночками"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«Дидактические игры для детей 2-3-х лет»</dc:title>
  <dc:creator>BoSS</dc:creator>
  <cp:lastModifiedBy>BoSS</cp:lastModifiedBy>
  <cp:revision>43</cp:revision>
  <dcterms:created xsi:type="dcterms:W3CDTF">2020-01-01T18:34:26Z</dcterms:created>
  <dcterms:modified xsi:type="dcterms:W3CDTF">2020-11-05T16:23:08Z</dcterms:modified>
</cp:coreProperties>
</file>