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1" r:id="rId3"/>
    <p:sldId id="257" r:id="rId4"/>
    <p:sldId id="259" r:id="rId5"/>
    <p:sldId id="261" r:id="rId6"/>
    <p:sldId id="262" r:id="rId7"/>
    <p:sldId id="264" r:id="rId8"/>
    <p:sldId id="265" r:id="rId9"/>
    <p:sldId id="268" r:id="rId10"/>
    <p:sldId id="269" r:id="rId11"/>
    <p:sldId id="272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45" autoAdjust="0"/>
    <p:restoredTop sz="94765" autoAdjust="0"/>
  </p:normalViewPr>
  <p:slideViewPr>
    <p:cSldViewPr>
      <p:cViewPr varScale="1">
        <p:scale>
          <a:sx n="77" d="100"/>
          <a:sy n="77" d="100"/>
        </p:scale>
        <p:origin x="-84" y="-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676400"/>
            <a:ext cx="8458200" cy="147002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АНГЛИЙСКИЙ ЯЗЫК В ПРОГРАММИРОВАНИИ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4" name="Picture 6" descr="http://images.quupmedia.com/i/0_buc1_block28_0_515937526230286336-21197-jpeg/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2400"/>
            <a:ext cx="7543800" cy="2667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880188" y="364123"/>
            <a:ext cx="73836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</a:rPr>
              <a:t>ГАПОУ СО Сергинский многопрофильный техникум филиал Михайловский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629400" y="4863643"/>
            <a:ext cx="2514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Работу выполнил: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студент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курса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Сурганов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Владислав,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Тепикин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Николай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Михайловск 2020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914400"/>
          </a:xfrm>
        </p:spPr>
        <p:txBody>
          <a:bodyPr/>
          <a:lstStyle/>
          <a:p>
            <a:pPr algn="ctr"/>
            <a:r>
              <a:rPr lang="ru-RU" dirty="0" smtClean="0"/>
              <a:t>Машинный код</a:t>
            </a:r>
            <a:endParaRPr lang="ru-RU" dirty="0"/>
          </a:p>
        </p:txBody>
      </p:sp>
      <p:pic>
        <p:nvPicPr>
          <p:cNvPr id="89090" name="Picture 2" descr="http://uslugi123.ru/sites/default/files/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5080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9092" name="Picture 4" descr="http://d2gg9evh47fn9z.cloudfront.net/thumb_COLOURBOX4750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048000"/>
            <a:ext cx="539469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rlog.org/11927731-programming-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Спасибо за внимание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volynnews.com/files/news/2009/07-08/8264-1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93930"/>
            <a:ext cx="3810000" cy="2864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user\Рабочий стол\computer-hardware.jpg"/>
          <p:cNvPicPr>
            <a:picLocks noChangeAspect="1" noChangeArrowheads="1"/>
          </p:cNvPicPr>
          <p:nvPr/>
        </p:nvPicPr>
        <p:blipFill>
          <a:blip r:embed="rId3" cstate="print"/>
          <a:srcRect l="16617" t="4251" r="18101" b="4658"/>
          <a:stretch>
            <a:fillRect/>
          </a:stretch>
        </p:blipFill>
        <p:spPr bwMode="auto">
          <a:xfrm>
            <a:off x="4953000" y="3749040"/>
            <a:ext cx="3886200" cy="3108960"/>
          </a:xfrm>
          <a:prstGeom prst="rect">
            <a:avLst/>
          </a:prstGeom>
          <a:noFill/>
        </p:spPr>
      </p:pic>
      <p:pic>
        <p:nvPicPr>
          <p:cNvPr id="1026" name="Picture 2" descr="C:\Documents and Settings\user\Рабочий стол\program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57200"/>
            <a:ext cx="6934200" cy="3259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galaxymusic.ru/wp-content/uploads/2013/03/150242_20_1261074726_de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743200"/>
            <a:ext cx="3048000" cy="228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23622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современном мире английский язык стал языком международного общения.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img.hanoitv.vn/zoom/320/Uploaded/bichthao/2015_03_04/cokhivietnam_b14de292-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419600"/>
            <a:ext cx="3835400" cy="230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http://www.marketeerinc.com/SiteAssets/biz-development-+/BD+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819400"/>
            <a:ext cx="3276600" cy="2247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8" name="Picture 8" descr="http://img.grouponcdn.com/deal/cqhuy5JcfvdWEWephMT5/77-1500x900/v1/t440x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495800"/>
            <a:ext cx="3581400" cy="214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57200"/>
            <a:ext cx="8839200" cy="2133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Английский язык стал основой при создании существующих языков программирования.</a:t>
            </a:r>
          </a:p>
        </p:txBody>
      </p:sp>
      <p:pic>
        <p:nvPicPr>
          <p:cNvPr id="76802" name="Picture 2" descr="http://static.ow.ly/photos/original/avHo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14600"/>
            <a:ext cx="90678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webcamchat.adultfindout.com/blogs/wp-content/uploads/2013/04/Webcam-Dating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4277193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http://427610652.r.nd-cdn.com/wp-content/uploads/2015/10/362-900x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609600"/>
            <a:ext cx="5562600" cy="304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 descr="http://static1.businessinsider.com/image/56460960dd08953d668b4820/18-ai-researchers-reveal-the-most-impressive-thing-theyve-ever-se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0"/>
            <a:ext cx="51816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2" name="Picture 8" descr="http://newbusinessideas.ru/media/img/faacd5258ef126cc69683aa9d1fb7a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4257" y="3581400"/>
            <a:ext cx="4559743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14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компьютерный язык: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952500" y="3467100"/>
            <a:ext cx="25146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" y="5334000"/>
            <a:ext cx="3200400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Операторы языка программирования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3886994" y="3275806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00400" y="4038600"/>
            <a:ext cx="2514600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Компьютерные термины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16200000" flipH="1">
            <a:off x="5638800" y="3429000"/>
            <a:ext cx="23622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72200" y="5181600"/>
            <a:ext cx="2514600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Язык компьютерного общения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066800"/>
          </a:xfrm>
        </p:spPr>
        <p:txBody>
          <a:bodyPr/>
          <a:lstStyle/>
          <a:p>
            <a:r>
              <a:rPr lang="ru-RU" dirty="0" smtClean="0"/>
              <a:t>Компьютерные термины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876800" y="990600"/>
          <a:ext cx="4061878" cy="5760720"/>
        </p:xfrm>
        <a:graphic>
          <a:graphicData uri="http://schemas.openxmlformats.org/drawingml/2006/table">
            <a:tbl>
              <a:tblPr/>
              <a:tblGrid>
                <a:gridCol w="2030727"/>
                <a:gridCol w="2031151"/>
              </a:tblGrid>
              <a:tr h="2967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Термин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35" marR="45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Значение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35" marR="45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Click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35" marR="45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нажать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кликнуть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35" marR="45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rocessor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35" marR="45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процессор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35" marR="45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otherboard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35" marR="45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материнская плата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35" marR="45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Video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card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35" marR="45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видеокарта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35" marR="45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Hard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disk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35" marR="45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жесткий диск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35" marR="45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Operative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memory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35" marR="45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оперативная память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35" marR="45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Cooler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35" marR="45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кулер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35" marR="45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luster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35" marR="45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кластер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35" marR="45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Sector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35" marR="45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сектор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35" marR="45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Diskette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35" marR="45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дискета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35" marR="45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Multimedia card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35" marR="45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мультимедийная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карта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35" marR="45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Sound card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35" marR="45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звуковая карта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35" marR="45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omain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35" marR="45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домен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35" marR="45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onitor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35" marR="45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монитор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35" marR="45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Microphone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35" marR="45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микрофон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35" marR="45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Camera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35" marR="45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камера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35" marR="45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Local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35" marR="45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локальный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35" marR="45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3970" name="Picture 2" descr="http://images.ua.prom.st/197819493_w200_h200_board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799" y="914400"/>
            <a:ext cx="2326839" cy="1780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3972" name="Picture 4" descr="http://masterotvetov.com/uploads/posts/2013-03-10/image_8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2296583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3974" name="Picture 6" descr="http://img36.staticclassifieds.com/images_slandokz/86352798_1_261x203_prodam-operativnuyu-pamyat-dlya-noutbuka-koksheta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058" y="2514600"/>
            <a:ext cx="2473144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3976" name="Picture 8" descr="http://www.hwa.com.tr/wp-content/uploads/2015/02/fp04-326x2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55586" y="2743200"/>
            <a:ext cx="2219851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3978" name="Picture 10" descr="http://media-cache-ak0.pinimg.com/236x/45/6f/cb/456fcb8062b2ef1254bf21d7c7de814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419600"/>
            <a:ext cx="2235199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3980" name="Picture 12" descr="http://hochuteby.ru/aviafly/wp-content/uploads/2013/03/%D0%B1%D1%80%D0%B0%D1%83%D0%B7%D0%B5%D1%80%D1%8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4419600"/>
            <a:ext cx="2209800" cy="2209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Операторы языка программирования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00200" y="990600"/>
          <a:ext cx="6172200" cy="5852160"/>
        </p:xfrm>
        <a:graphic>
          <a:graphicData uri="http://schemas.openxmlformats.org/drawingml/2006/table">
            <a:tbl>
              <a:tblPr/>
              <a:tblGrid>
                <a:gridCol w="2472492"/>
                <a:gridCol w="3699708"/>
              </a:tblGrid>
              <a:tr h="3361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Операторы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Перевод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1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If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если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1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Else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в противном случае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1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Start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начать выполнение программы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1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End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закончить выполнение программы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1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Echo/echo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вывести  на экран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1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Home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домой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1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Random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случайное значение в заданном алфавите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1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Reject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возвращение значения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1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Then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дальше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1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Write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написать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вывести значение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1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Break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досрочное завершение цикла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1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Stop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остановить программу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1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Clear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очистить(экран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значение переменной)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1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Default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значение по умолчанию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1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Header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переадресация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304800"/>
          <a:ext cx="9144000" cy="6553200"/>
        </p:xfrm>
        <a:graphic>
          <a:graphicData uri="http://schemas.openxmlformats.org/drawingml/2006/table">
            <a:tbl>
              <a:tblPr/>
              <a:tblGrid>
                <a:gridCol w="3962400"/>
                <a:gridCol w="5181600"/>
              </a:tblGrid>
              <a:tr h="655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highlight>
                          <a:srgbClr val="FFFF00"/>
                        </a:highligh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highlight>
                          <a:srgbClr val="FFFF00"/>
                        </a:highligh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highlight>
                            <a:srgbClr val="FF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en-US" sz="1600" b="1" dirty="0" smtClean="0">
                          <a:highlight>
                            <a:srgbClr val="FF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using </a:t>
                      </a:r>
                      <a:r>
                        <a:rPr lang="en-US" sz="1600" b="1" dirty="0">
                          <a:highlight>
                            <a:srgbClr val="FF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namespace std</a:t>
                      </a:r>
                      <a:r>
                        <a:rPr lang="en-US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highlight>
                            <a:srgbClr val="FF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en-US" sz="1600" b="1" dirty="0" err="1" smtClean="0">
                          <a:highlight>
                            <a:srgbClr val="FF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int</a:t>
                      </a:r>
                      <a:r>
                        <a:rPr lang="en-US" sz="1600" b="1" dirty="0" smtClean="0">
                          <a:highlight>
                            <a:srgbClr val="FF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>
                          <a:highlight>
                            <a:srgbClr val="FF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main</a:t>
                      </a:r>
                      <a:r>
                        <a:rPr lang="en-US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()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{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  <a:r>
                        <a:rPr lang="ru-RU" sz="1600" b="1" dirty="0" err="1">
                          <a:highlight>
                            <a:srgbClr val="00FFFF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setlocale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(0, "");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highlight>
                            <a:srgbClr val="FF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ru-RU" sz="1600" b="1" dirty="0" err="1" smtClean="0">
                          <a:highlight>
                            <a:srgbClr val="FF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double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num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highlight>
                            <a:srgbClr val="00FFFF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ru-RU" sz="1600" b="1" dirty="0" err="1" smtClean="0">
                          <a:highlight>
                            <a:srgbClr val="00FFFF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cout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&lt;&lt; "Введите произвольное число: ";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highlight>
                            <a:srgbClr val="00FFFF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ru-RU" sz="1600" b="1" dirty="0" err="1" smtClean="0">
                          <a:highlight>
                            <a:srgbClr val="00FFFF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cin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&gt;&gt; </a:t>
                      </a:r>
                      <a:r>
                        <a:rPr lang="ru-RU" sz="16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num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highlight>
                            <a:srgbClr val="FF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ru-RU" sz="1600" b="1" dirty="0" err="1" smtClean="0">
                          <a:highlight>
                            <a:srgbClr val="FF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if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6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num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&lt; 10) {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highlight>
                            <a:srgbClr val="00FFFF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ru-RU" sz="1600" b="1" dirty="0" err="1" smtClean="0">
                          <a:highlight>
                            <a:srgbClr val="00FFFF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cout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&lt;&lt; "Это число меньше 10." </a:t>
                      </a:r>
                      <a:r>
                        <a:rPr lang="en-US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&lt;&lt; </a:t>
                      </a:r>
                      <a:r>
                        <a:rPr lang="en-US" sz="1600" b="1" dirty="0" err="1">
                          <a:highlight>
                            <a:srgbClr val="FF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endl</a:t>
                      </a:r>
                      <a:r>
                        <a:rPr lang="en-US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} </a:t>
                      </a:r>
                      <a:r>
                        <a:rPr lang="en-US" sz="1600" b="1" dirty="0">
                          <a:highlight>
                            <a:srgbClr val="00FFFF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else</a:t>
                      </a:r>
                      <a:r>
                        <a:rPr lang="en-US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>
                          <a:highlight>
                            <a:srgbClr val="FF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if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en-US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num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== 10){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highlight>
                            <a:srgbClr val="00FFFF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en-US" sz="1600" b="1" dirty="0" err="1" smtClean="0">
                          <a:highlight>
                            <a:srgbClr val="00FFFF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cout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&lt;&lt; "Это число равно 10." &lt;&lt; </a:t>
                      </a:r>
                      <a:r>
                        <a:rPr lang="en-US" sz="1600" b="1" dirty="0" err="1">
                          <a:highlight>
                            <a:srgbClr val="FF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endl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} </a:t>
                      </a:r>
                      <a:r>
                        <a:rPr lang="ru-RU" sz="1600" b="1" dirty="0" err="1">
                          <a:highlight>
                            <a:srgbClr val="00FFFF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else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{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  <a:r>
                        <a:rPr lang="ru-RU" sz="1600" b="1" dirty="0" err="1" smtClean="0">
                          <a:highlight>
                            <a:srgbClr val="00FFFF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cout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&lt;&lt; "Это число больше 10." &lt;&lt; </a:t>
                      </a:r>
                      <a:r>
                        <a:rPr lang="ru-RU" sz="1600" b="1" dirty="0" err="1">
                          <a:highlight>
                            <a:srgbClr val="FF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endl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}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highlight>
                            <a:srgbClr val="00FFFF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ru-RU" sz="1600" b="1" dirty="0" err="1" smtClean="0">
                          <a:highlight>
                            <a:srgbClr val="00FFFF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system</a:t>
                      </a:r>
                      <a:r>
                        <a:rPr lang="ru-RU" sz="1600" b="1" dirty="0">
                          <a:highlight>
                            <a:srgbClr val="00FFFF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("</a:t>
                      </a:r>
                      <a:r>
                        <a:rPr lang="ru-RU" sz="1600" b="1" dirty="0" err="1">
                          <a:highlight>
                            <a:srgbClr val="00FFFF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pause</a:t>
                      </a:r>
                      <a:r>
                        <a:rPr lang="ru-RU" sz="1600" b="1" dirty="0">
                          <a:highlight>
                            <a:srgbClr val="00FFFF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");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}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837" marR="3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  п</a:t>
                      </a:r>
                      <a:r>
                        <a:rPr lang="ru-RU" sz="1400" b="1" dirty="0" smtClean="0">
                          <a:highlight>
                            <a:srgbClr val="FF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ространство </a:t>
                      </a:r>
                      <a:r>
                        <a:rPr lang="ru-RU" sz="1400" b="1" dirty="0">
                          <a:highlight>
                            <a:srgbClr val="FF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имен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(Используется для того, 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чтобы 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ограничить видимость переменных, 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ф-ий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т.п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);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highlight>
                            <a:srgbClr val="FF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начало </a:t>
                      </a:r>
                      <a:r>
                        <a:rPr lang="ru-RU" sz="1400" b="1" dirty="0">
                          <a:highlight>
                            <a:srgbClr val="FF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программы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()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{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ru-RU" sz="1400" b="1" dirty="0" smtClean="0">
                          <a:highlight>
                            <a:srgbClr val="00FFFF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поставить </a:t>
                      </a:r>
                      <a:r>
                        <a:rPr lang="ru-RU" sz="1400" b="1" dirty="0">
                          <a:highlight>
                            <a:srgbClr val="00FFFF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контроль памяти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анг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setlocale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)(0, "");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highlight>
                            <a:srgbClr val="FF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двойной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анг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double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тип переменной) 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num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highlight>
                            <a:srgbClr val="00FFFF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форматный </a:t>
                      </a:r>
                      <a:r>
                        <a:rPr lang="ru-RU" sz="1400" b="1" dirty="0">
                          <a:highlight>
                            <a:srgbClr val="00FFFF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вывод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анг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output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«с» 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обозначение языка Си и 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out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 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-вывод)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&lt;&lt; "Введите произвольное число: ";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highlight>
                            <a:srgbClr val="00FFFF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форматный </a:t>
                      </a:r>
                      <a:r>
                        <a:rPr lang="ru-RU" sz="1400" b="1" dirty="0">
                          <a:highlight>
                            <a:srgbClr val="00FFFF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ввод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анг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input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«с» 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обозначение языка Си и 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 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-ввод) &gt;&gt; 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num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highlight>
                            <a:srgbClr val="FF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если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(переменная 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num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меньше 10) (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num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&lt; 10) {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highlight>
                            <a:srgbClr val="00FFFF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форматный </a:t>
                      </a:r>
                      <a:r>
                        <a:rPr lang="ru-RU" sz="1400" b="1" dirty="0">
                          <a:highlight>
                            <a:srgbClr val="00FFFF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вывод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&lt;&lt; "Это число меньше 10." &lt;&lt; </a:t>
                      </a:r>
                      <a:r>
                        <a:rPr lang="ru-RU" sz="1400" b="1" dirty="0" err="1">
                          <a:highlight>
                            <a:srgbClr val="FF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endl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                   (перенос 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новую строку, и очищает поток, 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анологичное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действие 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end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);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} </a:t>
                      </a:r>
                      <a:r>
                        <a:rPr lang="ru-RU" sz="1400" b="1" dirty="0">
                          <a:highlight>
                            <a:srgbClr val="00FFFF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иначе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highlight>
                            <a:srgbClr val="FF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если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(переменная 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num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равняеться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10) (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num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== 10){ 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highlight>
                            <a:srgbClr val="00FFFF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форматный </a:t>
                      </a:r>
                      <a:r>
                        <a:rPr lang="ru-RU" sz="1400" b="1" dirty="0">
                          <a:highlight>
                            <a:srgbClr val="00FFFF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вывод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&lt;&lt; "Это число равно 10." &lt;&lt; </a:t>
                      </a:r>
                      <a:r>
                        <a:rPr lang="ru-RU" sz="1400" b="1" dirty="0" err="1">
                          <a:highlight>
                            <a:srgbClr val="FF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endl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} </a:t>
                      </a:r>
                      <a:r>
                        <a:rPr lang="ru-RU" sz="1400" b="1" dirty="0">
                          <a:highlight>
                            <a:srgbClr val="00FFFF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иначе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{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highlight>
                            <a:srgbClr val="00FFFF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форматный вывод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&lt;&lt; "Это число больше 10." &lt;&lt; </a:t>
                      </a:r>
                      <a:r>
                        <a:rPr lang="ru-RU" sz="1400" b="1" dirty="0" err="1">
                          <a:highlight>
                            <a:srgbClr val="FF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endl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}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highlight>
                            <a:srgbClr val="00FFFF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Система </a:t>
                      </a:r>
                      <a:r>
                        <a:rPr lang="ru-RU" sz="1400" b="1" dirty="0">
                          <a:highlight>
                            <a:srgbClr val="00FFFF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("Пауза")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пауза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при выполнении программы, 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для 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того что бы увидеть результат и ход выполнения 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программы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837" marR="3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Дословный перевод программы язык С++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359</TotalTime>
  <Words>495</Words>
  <Application>Microsoft Office PowerPoint</Application>
  <PresentationFormat>Экран (4:3)</PresentationFormat>
  <Paragraphs>126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АНГЛИЙСКИЙ ЯЗЫК В ПРОГРАММИРОВАНИИ</vt:lpstr>
      <vt:lpstr>Слайд 2</vt:lpstr>
      <vt:lpstr>В современном мире английский язык стал языком международного общения.</vt:lpstr>
      <vt:lpstr>Слайд 4</vt:lpstr>
      <vt:lpstr>Слайд 5</vt:lpstr>
      <vt:lpstr>Слайд 6</vt:lpstr>
      <vt:lpstr>Компьютерные термины</vt:lpstr>
      <vt:lpstr>Операторы языка программирования</vt:lpstr>
      <vt:lpstr>Слайд 9</vt:lpstr>
      <vt:lpstr>Машинный код</vt:lpstr>
      <vt:lpstr>Слайд 11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ЗАИМСТВОВАНИЕ АНГЛИЙСКИХ СЛОВ В ПРОГРАММИРОВАНИИ</dc:title>
  <dc:creator>Pavel</dc:creator>
  <cp:lastModifiedBy>user_</cp:lastModifiedBy>
  <cp:revision>48</cp:revision>
  <dcterms:created xsi:type="dcterms:W3CDTF">2015-11-25T22:33:22Z</dcterms:created>
  <dcterms:modified xsi:type="dcterms:W3CDTF">2020-03-03T05:14:13Z</dcterms:modified>
</cp:coreProperties>
</file>