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1" r:id="rId16"/>
    <p:sldId id="272" r:id="rId17"/>
    <p:sldId id="276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</c:v>
                </c:pt>
                <c:pt idx="1">
                  <c:v>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9126275882181296"/>
          <c:y val="0.71953037120359964"/>
          <c:w val="0.19484835228929753"/>
          <c:h val="7.2744656917885397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</c:v>
                </c:pt>
                <c:pt idx="1">
                  <c:v>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нравится ли вам пища в столовой?</c:v>
                </c:pt>
                <c:pt idx="1">
                  <c:v>Чисто ли в столовой?</c:v>
                </c:pt>
                <c:pt idx="2">
                  <c:v>Разнообразие меню устраивает?</c:v>
                </c:pt>
                <c:pt idx="3">
                  <c:v>Устраивает Вас обслуживание?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148</c:v>
                </c:pt>
                <c:pt idx="3">
                  <c:v>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нравится ли вам пища в столовой?</c:v>
                </c:pt>
                <c:pt idx="1">
                  <c:v>Чисто ли в столовой?</c:v>
                </c:pt>
                <c:pt idx="2">
                  <c:v>Разнообразие меню устраивает?</c:v>
                </c:pt>
                <c:pt idx="3">
                  <c:v>Устраивает Вас обслуживание?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нравится ли вам пища в столовой?</c:v>
                </c:pt>
                <c:pt idx="1">
                  <c:v>Чисто ли в столовой?</c:v>
                </c:pt>
                <c:pt idx="2">
                  <c:v>Разнообразие меню устраивает?</c:v>
                </c:pt>
                <c:pt idx="3">
                  <c:v>Устраивает Вас обслуживание?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pyramid"/>
        <c:axId val="112641152"/>
        <c:axId val="112642688"/>
        <c:axId val="0"/>
      </c:bar3DChart>
      <c:catAx>
        <c:axId val="112641152"/>
        <c:scaling>
          <c:orientation val="minMax"/>
        </c:scaling>
        <c:axPos val="l"/>
        <c:tickLblPos val="nextTo"/>
        <c:crossAx val="112642688"/>
        <c:crosses val="autoZero"/>
        <c:auto val="1"/>
        <c:lblAlgn val="ctr"/>
        <c:lblOffset val="100"/>
      </c:catAx>
      <c:valAx>
        <c:axId val="112642688"/>
        <c:scaling>
          <c:orientation val="minMax"/>
        </c:scaling>
        <c:axPos val="b"/>
        <c:majorGridlines/>
        <c:numFmt formatCode="General" sourceLinked="1"/>
        <c:tickLblPos val="nextTo"/>
        <c:crossAx val="112641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лия\Desktop\istockphoto-510494963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314" y="0"/>
            <a:ext cx="9181314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14678" y="1285861"/>
            <a:ext cx="550072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горячего школьного питания для учащихся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Набиулина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Виктория 11 лет,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ученица 5 «б» класса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СОШ №1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Руководитель: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Григорьева Юлия Геннадьевна,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начальных классов 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СОШ №1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высшей квалификационной категории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Юлия\Desktop\1018499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лия\Desktop\IMG-20180418-WA00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Юлия\Desktop\IMG-20180418-WA00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Юлия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итание фот\DSCN6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349285" cy="3571876"/>
          </a:xfrm>
          <a:prstGeom prst="rect">
            <a:avLst/>
          </a:prstGeom>
          <a:noFill/>
        </p:spPr>
      </p:pic>
      <p:pic>
        <p:nvPicPr>
          <p:cNvPr id="1027" name="Picture 3" descr="E:\питание фот\DSCN6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676" y="3500438"/>
            <a:ext cx="5968324" cy="3357562"/>
          </a:xfrm>
          <a:prstGeom prst="rect">
            <a:avLst/>
          </a:prstGeom>
          <a:noFill/>
        </p:spPr>
      </p:pic>
      <p:pic>
        <p:nvPicPr>
          <p:cNvPr id="1028" name="Picture 4" descr="E:\питание фот\DSCN6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0"/>
            <a:ext cx="2857489" cy="3500438"/>
          </a:xfrm>
          <a:prstGeom prst="rect">
            <a:avLst/>
          </a:prstGeom>
          <a:noFill/>
        </p:spPr>
      </p:pic>
      <p:pic>
        <p:nvPicPr>
          <p:cNvPr id="1029" name="Picture 5" descr="E:\питание фот\DSCN6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321467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итание фот\DSCN6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9513" y="-520700"/>
            <a:ext cx="14044613" cy="790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Юлия\Desktop\narus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Юлия\Desktop\759563_free-foods-and-drinks-powerpoint-backgrounds-wallpapers-download_1600x1200_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02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охвата горячим питанием учащихся начальных классов за 2 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71670" y="714356"/>
          <a:ext cx="650085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14282" y="3429000"/>
          <a:ext cx="5214974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итание фот\DSCN6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Юлия\Desktop\apple-free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535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учеников начальных классов 2017-2018 учебный  год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1538" y="1214422"/>
          <a:ext cx="742955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Юлия\Desktop\1575141_fon-dlya-prezentacii-urozh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57290" y="357166"/>
            <a:ext cx="6858048" cy="532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цели и задачи исследования выполнены, гипотеза доказана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питание в нашей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школе соответствует всем нормам и его значение в формировании здорового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организма, бесспорно, велико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исследовала актуальность выбранной темы и пришла к выводу, что взаимосвязь показателей здоровья и показателей охвата горячим питанием очевидна.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исследовала нашу столовую и установила, что столовая школы полностью соответствует определению.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все дети правильно питаются дома, поэтому я ознакомила ребят с правильным режимом питания, который характерен для их вида деятельности. В дальнейшем это поможет им правильно распределять свое питание по времени правильно.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Ознакомивший с материалами, находящимися в нашей столовой, я обнаружила, что все необходимые правила соблюдены, и рацион является составленным верно по  всем выше перечисленным пунктам.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Столовая МБОУСОШ №1 соответствует всем необходимым нормам.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подготовки теоретического блока моей работы были использованы такие методы исследования как работа с информационными источниками и наблюдение.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проведения разных видов работ , организация правильного здорового горячего питания школьников улучшились, то было отмечено учениками  и учителями  нашей школы.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планирую продолжить свою работу в следующем году для обеспечения высокого качества школьного питания и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Юлия\Desktop\kak_izmenit_pishchevye_privychki_dlia_pokhudeni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143512"/>
            <a:ext cx="1167287" cy="890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Web-O8RDSC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28926" y="0"/>
            <a:ext cx="592935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ктуальность выбранной темы:</a:t>
            </a:r>
            <a:endParaRPr kumimoji="0" lang="ru-RU" sz="2400" b="0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считаю свою тему актуальной, т.к. значительное число современных проблем в системе общего образования,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связано с негативной динамикой здоровья детей. Особую тревогу для меня вызывает сам характер нарушений.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Такие нарушения получили название "школьной патологии"разных систем организма.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Актуальность моего исследования обусловлена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необходимостью проанализировать значение правильного питания в сохранении здоровья школьников.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выполнение данной работы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 постараюсь  разработать рекомендации рационального питания для школьников.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Юлия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8596" y="0"/>
            <a:ext cx="521497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ипотеза исследования: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предполагаю, что питание в нашей школе соответствует всем нормам и велико значение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питания в школьное время для растущего организма школьника.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Юлия\Desktop\depositphotos_51449205-stock-photo-summer-frame-with-fresh-organ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57422" y="0"/>
            <a:ext cx="435771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3200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 работы: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Выяснить, создаются ли условия, способствующие укреплению здоровья школьников в МБОУ СОШ № 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ли приоритетным направлением деятельности нашей школы организация здорового питания детей.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Юлия\Desktop\depositphotos_13589849-stock-illustration-fruits-vector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4348" y="1357298"/>
            <a:ext cx="8001056" cy="46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Теоретически изучить материал о необходимых питательных элементах, витаминах, минеральных солей для детского растущего организма.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Исследовать реализацию в МБОУ СОШ № 1 здорового и качественного питания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Определить, соответствует ли санитарно-эпидемиологическим требованиям организация школьного питания в МБОУ СОШ №1.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вывод, созданы ли все условия и определить цель значения здорового питания для роста и развития детей, используя наблюдение, анкетирование.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Юлия\Desktop\UKVD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3999" cy="70009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71472" y="2143116"/>
            <a:ext cx="264320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15074" y="2143116"/>
            <a:ext cx="235745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3306" y="357166"/>
            <a:ext cx="314327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14942" y="4929198"/>
            <a:ext cx="321471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58" y="357166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286124"/>
            <a:ext cx="264320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71480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Практическая значимость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00042"/>
            <a:ext cx="21327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Методы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исследования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500306"/>
            <a:ext cx="17448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Этапы работы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571876"/>
            <a:ext cx="1749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Объект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исследования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2357430"/>
            <a:ext cx="1749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Предмет</a:t>
            </a:r>
          </a:p>
          <a:p>
            <a:pPr algn="ctr"/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исследования</a:t>
            </a:r>
            <a:endParaRPr lang="ru-RU" sz="2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5214950"/>
            <a:ext cx="2021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База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исследования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357166"/>
            <a:ext cx="6572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Столо́вая</a:t>
            </a:r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ru-RU" sz="2400" b="1" dirty="0" smtClean="0"/>
              <a:t> </a:t>
            </a:r>
            <a:r>
              <a:rPr lang="ru-RU" sz="2400" dirty="0" smtClean="0">
                <a:solidFill>
                  <a:srgbClr val="FFFF00"/>
                </a:solidFill>
              </a:rPr>
              <a:t>– это объект общественного питания, предназначенный для приготовления и реализации с потреблением на месте разнообразных по дням недели завтраков, обедов, ужинов, а также отпуска их на дом.</a:t>
            </a:r>
            <a:endParaRPr lang="ru-RU" sz="2400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92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итание фот\DSCN6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70" cy="3571876"/>
          </a:xfrm>
          <a:prstGeom prst="rect">
            <a:avLst/>
          </a:prstGeom>
          <a:noFill/>
        </p:spPr>
      </p:pic>
      <p:pic>
        <p:nvPicPr>
          <p:cNvPr id="4099" name="Picture 3" descr="E:\питание фот\DSCN6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64" y="3429000"/>
            <a:ext cx="5022836" cy="3429000"/>
          </a:xfrm>
          <a:prstGeom prst="rect">
            <a:avLst/>
          </a:prstGeom>
          <a:noFill/>
        </p:spPr>
      </p:pic>
      <p:pic>
        <p:nvPicPr>
          <p:cNvPr id="4100" name="Picture 4" descr="E:\питание фот\DSCN6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230014" cy="3286124"/>
          </a:xfrm>
          <a:prstGeom prst="rect">
            <a:avLst/>
          </a:prstGeom>
          <a:noFill/>
        </p:spPr>
      </p:pic>
      <p:pic>
        <p:nvPicPr>
          <p:cNvPr id="4101" name="Picture 5" descr="E:\питание фот\DSCN6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377" y="0"/>
            <a:ext cx="355562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Юлия\Desktop\priem-edy-po-rezhimy-768x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8596" y="642918"/>
            <a:ext cx="692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Типовой режим питания школьников.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Горячий завтрак в школе       9:20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10:00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Обед в школе                            12:10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12:30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Полдник  в школе                    14:30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15:00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Ужин  дома                                17:30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18:30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511</Words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23</cp:revision>
  <dcterms:created xsi:type="dcterms:W3CDTF">2018-04-18T12:30:05Z</dcterms:created>
  <dcterms:modified xsi:type="dcterms:W3CDTF">2018-11-08T13:05:50Z</dcterms:modified>
</cp:coreProperties>
</file>