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1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5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2259-85C0-4F8A-B06B-3DA7874F7792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B0FA97-FF78-4040-8A5F-C8F1EF7C4A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2259-85C0-4F8A-B06B-3DA7874F7792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FA97-FF78-4040-8A5F-C8F1EF7C4A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2259-85C0-4F8A-B06B-3DA7874F7792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FA97-FF78-4040-8A5F-C8F1EF7C4A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1B2259-85C0-4F8A-B06B-3DA7874F7792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0B0FA97-FF78-4040-8A5F-C8F1EF7C4A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2259-85C0-4F8A-B06B-3DA7874F7792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FA97-FF78-4040-8A5F-C8F1EF7C4A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2259-85C0-4F8A-B06B-3DA7874F7792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FA97-FF78-4040-8A5F-C8F1EF7C4A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FA97-FF78-4040-8A5F-C8F1EF7C4A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2259-85C0-4F8A-B06B-3DA7874F7792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2259-85C0-4F8A-B06B-3DA7874F7792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FA97-FF78-4040-8A5F-C8F1EF7C4A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2259-85C0-4F8A-B06B-3DA7874F7792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FA97-FF78-4040-8A5F-C8F1EF7C4A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1B2259-85C0-4F8A-B06B-3DA7874F7792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0B0FA97-FF78-4040-8A5F-C8F1EF7C4A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2259-85C0-4F8A-B06B-3DA7874F7792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B0FA97-FF78-4040-8A5F-C8F1EF7C4A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91B2259-85C0-4F8A-B06B-3DA7874F7792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0B0FA97-FF78-4040-8A5F-C8F1EF7C4A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dou24balahna.edusite.ru/images/p189_mal-chikspalkoy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mdou24balahna.edusite.ru/images/p189_b_5593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2.png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mdou24balahna.edusite.ru/images/p189_zebra_2010-11-19_174932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slide" Target="slide3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http://mdou24balahna.edusite.ru/images/p189_mal-chikspalkoy.jpg" TargetMode="External"/><Relationship Id="rId5" Type="http://schemas.openxmlformats.org/officeDocument/2006/relationships/image" Target="../media/image47.gif"/><Relationship Id="rId4" Type="http://schemas.openxmlformats.org/officeDocument/2006/relationships/image" Target="../media/image4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hyperlink" Target="http://mdou24balahna.edusite.ru/images/p189_mal-chikspalkoy.jpg" TargetMode="External"/><Relationship Id="rId7" Type="http://schemas.openxmlformats.org/officeDocument/2006/relationships/slide" Target="slide37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4;&#1072;&#1084;&#1072;\&#1076;&#1077;&#1090;&#1089;&#1082;&#1080;&#1077;%20&#1087;&#1077;&#1089;&#1085;&#1080;\&#1085;&#1086;&#1074;&#1099;&#1077;%20&#1076;&#1077;&#1090;&#1089;&#1082;&#1080;&#1077;%20&#1087;&#1077;&#1089;&#1085;&#1080;\&#1053;&#1086;&#1074;&#1099;&#1077;%20&#1076;&#1077;&#1090;&#1089;&#1082;&#1080;&#1077;%20&#1087;&#1077;&#1089;&#1085;&#1080;%201\&#1050;&#1086;&#1075;&#1076;&#1072;%20&#1087;&#1086;&#1102;&#1090;%20&#1089;&#1074;&#1077;&#1090;&#1086;&#1092;&#1086;&#1088;&#1099;.mp3" TargetMode="External"/><Relationship Id="rId6" Type="http://schemas.openxmlformats.org/officeDocument/2006/relationships/slide" Target="slide18.xml"/><Relationship Id="rId5" Type="http://schemas.openxmlformats.org/officeDocument/2006/relationships/image" Target="../media/image48.gif"/><Relationship Id="rId4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2899" t="3279" r="638" b="-16691"/>
          <a:stretch>
            <a:fillRect/>
          </a:stretch>
        </p:blipFill>
        <p:spPr bwMode="auto">
          <a:xfrm>
            <a:off x="683568" y="360598"/>
            <a:ext cx="7000924" cy="6500858"/>
          </a:xfrm>
          <a:prstGeom prst="flowChartConnector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" name="Рисунок 2" descr="http://mdou24balahna.edusite.ru/img/p189_mal-chikspalkoy.jpg">
            <a:hlinkClick r:id="rId3"/>
          </p:cNvPr>
          <p:cNvPicPr/>
          <p:nvPr/>
        </p:nvPicPr>
        <p:blipFill>
          <a:blip r:embed="rId4" cstate="print"/>
          <a:srcRect l="-6820" t="-3947" r="-10665"/>
          <a:stretch>
            <a:fillRect/>
          </a:stretch>
        </p:blipFill>
        <p:spPr bwMode="auto">
          <a:xfrm>
            <a:off x="1710299" y="1235903"/>
            <a:ext cx="4947462" cy="472514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96136" y="5805264"/>
            <a:ext cx="34059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Алиева О.В. </a:t>
            </a:r>
          </a:p>
          <a:p>
            <a:pPr algn="ctr"/>
            <a:r>
              <a:rPr lang="ru-RU" dirty="0" smtClean="0"/>
              <a:t>Учитель начальных классов </a:t>
            </a:r>
          </a:p>
          <a:p>
            <a:pPr algn="ctr"/>
            <a:r>
              <a:rPr lang="ru-RU" dirty="0" smtClean="0"/>
              <a:t>МБОУ школа №40 г. Дзержинска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2" descr="Белый мрамор"/>
          <p:cNvSpPr>
            <a:spLocks noChangeArrowheads="1" noChangeShapeType="1" noTextEdit="1"/>
          </p:cNvSpPr>
          <p:nvPr/>
        </p:nvSpPr>
        <p:spPr bwMode="auto">
          <a:xfrm>
            <a:off x="1357290" y="928670"/>
            <a:ext cx="6429420" cy="21288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rtl="0"/>
            <a:r>
              <a:rPr lang="ru-RU" sz="3200" b="1" i="1" kern="10" spc="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/>
                <a:latin typeface="Arial"/>
                <a:cs typeface="Arial"/>
              </a:rPr>
              <a:t> </a:t>
            </a:r>
            <a:r>
              <a:rPr lang="ru-RU" sz="3200" b="1" i="1" kern="10" spc="0" dirty="0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"/>
                <a:cs typeface="Arial"/>
              </a:rPr>
              <a:t>Сами не видят,</a:t>
            </a:r>
          </a:p>
          <a:p>
            <a:pPr algn="ctr" rtl="0"/>
            <a:r>
              <a:rPr lang="ru-RU" sz="3200" b="1" i="1" kern="10" spc="0" dirty="0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"/>
                <a:cs typeface="Arial"/>
              </a:rPr>
              <a:t>а другим указывают.</a:t>
            </a:r>
            <a:endParaRPr lang="ru-RU" sz="3200" b="1" i="1" kern="10" spc="0" dirty="0">
              <a:ln w="9525">
                <a:round/>
                <a:headEnd/>
                <a:tailEnd/>
              </a:ln>
              <a:solidFill>
                <a:srgbClr val="0000FF"/>
              </a:solidFill>
              <a:effectLst/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7356" y="0"/>
            <a:ext cx="51371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  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857356" y="3071810"/>
            <a:ext cx="5786479" cy="1314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Дорожные знаки</a:t>
            </a:r>
          </a:p>
        </p:txBody>
      </p:sp>
      <p:pic>
        <p:nvPicPr>
          <p:cNvPr id="7" name="Picture 11" descr="Untitled-1 copy"/>
          <p:cNvPicPr>
            <a:picLocks noChangeAspect="1" noChangeArrowheads="1"/>
          </p:cNvPicPr>
          <p:nvPr/>
        </p:nvPicPr>
        <p:blipFill>
          <a:blip r:embed="rId3" cstate="print">
            <a:lum contrast="60000"/>
          </a:blip>
          <a:srcRect l="8036" t="9960" r="28987"/>
          <a:stretch>
            <a:fillRect/>
          </a:stretch>
        </p:blipFill>
        <p:spPr bwMode="auto">
          <a:xfrm>
            <a:off x="714348" y="4429132"/>
            <a:ext cx="1712593" cy="183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" descr="Untitled-1 copy"/>
          <p:cNvPicPr>
            <a:picLocks noChangeAspect="1" noChangeArrowheads="1"/>
          </p:cNvPicPr>
          <p:nvPr/>
        </p:nvPicPr>
        <p:blipFill>
          <a:blip r:embed="rId4" cstate="print">
            <a:lum contrast="60000"/>
          </a:blip>
          <a:srcRect l="80491" t="6207" r="790" b="25517"/>
          <a:stretch>
            <a:fillRect/>
          </a:stretch>
        </p:blipFill>
        <p:spPr bwMode="auto">
          <a:xfrm>
            <a:off x="6858016" y="4214818"/>
            <a:ext cx="188336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5" descr="http://mdou24balahna.edusite.ru/images/znak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4429132"/>
            <a:ext cx="1928826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000100" y="571480"/>
            <a:ext cx="5429256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Знаки мы дорожные.		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Запомнить всем положено,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из нас что говорит;	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 направо поворот,	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здесь совсем наоборот.	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 машины не спешили,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Шёл спокойно пешеход, 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Помогать мы Вам решили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дежурим круглый год. 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Будьте очень осторожны, 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Уважайте каждый знак, 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Ведь без знаков на дороге 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Вам не обойтись никак!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71604" y="-285776"/>
            <a:ext cx="5786479" cy="1314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Дорожные знаки</a:t>
            </a:r>
          </a:p>
        </p:txBody>
      </p:sp>
      <p:pic>
        <p:nvPicPr>
          <p:cNvPr id="7" name="Picture 11" descr="Untitled-1 copy"/>
          <p:cNvPicPr>
            <a:picLocks noChangeAspect="1" noChangeArrowheads="1"/>
          </p:cNvPicPr>
          <p:nvPr/>
        </p:nvPicPr>
        <p:blipFill>
          <a:blip r:embed="rId2" cstate="print">
            <a:lum contrast="60000"/>
          </a:blip>
          <a:srcRect l="8036" t="9960" r="28987"/>
          <a:stretch>
            <a:fillRect/>
          </a:stretch>
        </p:blipFill>
        <p:spPr bwMode="auto">
          <a:xfrm>
            <a:off x="6858016" y="2428868"/>
            <a:ext cx="1712593" cy="183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5" descr="http://mdou24balahna.edusite.ru/images/znak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572008"/>
            <a:ext cx="2000264" cy="2000264"/>
          </a:xfrm>
          <a:prstGeom prst="rect">
            <a:avLst/>
          </a:prstGeom>
          <a:noFill/>
        </p:spPr>
      </p:pic>
      <p:pic>
        <p:nvPicPr>
          <p:cNvPr id="14" name="Рисунок 2" descr="http://mdou24balahna.edusite.ru/images/znak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500042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24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74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74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7" descr="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lum contrast="42000"/>
          </a:blip>
          <a:srcRect l="77509" t="16474" r="1264" b="26573"/>
          <a:stretch>
            <a:fillRect/>
          </a:stretch>
        </p:blipFill>
        <p:spPr>
          <a:xfrm>
            <a:off x="7572375" y="1000125"/>
            <a:ext cx="1571625" cy="1428750"/>
          </a:xfrm>
          <a:prstGeom prst="triangle">
            <a:avLst/>
          </a:prstGeom>
        </p:spPr>
      </p:pic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14313"/>
            <a:ext cx="8243888" cy="131445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Comic Sans MS" pitchFamily="66" charset="0"/>
              </a:rPr>
              <a:t>Дорожные знаки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57500" y="928688"/>
            <a:ext cx="6286500" cy="4429125"/>
          </a:xfrm>
        </p:spPr>
        <p:txBody>
          <a:bodyPr>
            <a:normAutofit lnSpcReduction="10000"/>
          </a:bodyPr>
          <a:lstStyle/>
          <a:p>
            <a:pPr marL="0" lvl="1" indent="0" eaLnBrk="1" hangingPunct="1">
              <a:lnSpc>
                <a:spcPct val="80000"/>
              </a:lnSpc>
              <a:buFontTx/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Знаки все мы знать должны,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Чтобы, выехав на рынок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Не остались дружно мы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И без ног, и без ботинок.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3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красном треугольнике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Знаки осторожные,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38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предупреждают</a:t>
            </a:r>
            <a:r>
              <a:rPr lang="ru-RU" sz="3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К вниманью призывают</a:t>
            </a:r>
            <a:r>
              <a:rPr lang="ru-RU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rgbClr val="FF0066"/>
              </a:solidFill>
              <a:latin typeface="Comic Sans MS" pitchFamily="66" charset="0"/>
            </a:endParaRPr>
          </a:p>
        </p:txBody>
      </p:sp>
      <p:pic>
        <p:nvPicPr>
          <p:cNvPr id="11" name="Picture 17" descr="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lum contrast="42000"/>
          </a:blip>
          <a:srcRect l="29036" t="15661" r="48703" b="30803"/>
          <a:stretch>
            <a:fillRect/>
          </a:stretch>
        </p:blipFill>
        <p:spPr>
          <a:xfrm rot="371603">
            <a:off x="7415213" y="3381375"/>
            <a:ext cx="1728787" cy="1408113"/>
          </a:xfrm>
          <a:prstGeom prst="triangle">
            <a:avLst/>
          </a:prstGeom>
        </p:spPr>
      </p:pic>
      <p:pic>
        <p:nvPicPr>
          <p:cNvPr id="10" name="Рисунок 2" descr="http://mdou24balahna.edusite.ru/images/znak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5143488"/>
            <a:ext cx="1714512" cy="1714512"/>
          </a:xfrm>
          <a:prstGeom prst="rect">
            <a:avLst/>
          </a:prstGeom>
          <a:noFill/>
        </p:spPr>
      </p:pic>
      <p:pic>
        <p:nvPicPr>
          <p:cNvPr id="16" name="Рисунок 5" descr="http://mdou24balahna.edusite.ru/images/znak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6" y="2857496"/>
            <a:ext cx="1643074" cy="1643074"/>
          </a:xfrm>
          <a:prstGeom prst="rect">
            <a:avLst/>
          </a:prstGeom>
          <a:noFill/>
        </p:spPr>
      </p:pic>
      <p:pic>
        <p:nvPicPr>
          <p:cNvPr id="17" name="Рисунок 6" descr="http://mdou24balahna.edusite.ru/images/znak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857232"/>
            <a:ext cx="1500198" cy="1500198"/>
          </a:xfrm>
          <a:prstGeom prst="rect">
            <a:avLst/>
          </a:prstGeom>
          <a:noFill/>
        </p:spPr>
      </p:pic>
      <p:pic>
        <p:nvPicPr>
          <p:cNvPr id="19" name="Рисунок 4" descr="http://mdou24balahna.edusite.ru/images/znak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5072050"/>
            <a:ext cx="1785950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2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2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20"/>
                            </p:stCondLst>
                            <p:childTnLst>
                              <p:par>
                                <p:cTn id="6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20"/>
                            </p:stCondLst>
                            <p:childTnLst>
                              <p:par>
                                <p:cTn id="6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92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920"/>
                            </p:stCondLst>
                            <p:childTnLst>
                              <p:par>
                                <p:cTn id="7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E:\мама\Мои рисунки\Животный мир- картинки\Олени, Лоси, Козлы и Бараны\00016635.JPG"/>
          <p:cNvPicPr>
            <a:picLocks noChangeAspect="1" noChangeArrowheads="1"/>
          </p:cNvPicPr>
          <p:nvPr/>
        </p:nvPicPr>
        <p:blipFill>
          <a:blip r:embed="rId2" cstate="print"/>
          <a:srcRect l="19855" t="20910" r="1667" b="14387"/>
          <a:stretch>
            <a:fillRect/>
          </a:stretch>
        </p:blipFill>
        <p:spPr bwMode="auto">
          <a:xfrm>
            <a:off x="1028164" y="0"/>
            <a:ext cx="7472926" cy="4143380"/>
          </a:xfrm>
          <a:prstGeom prst="rect">
            <a:avLst/>
          </a:prstGeom>
          <a:noFill/>
        </p:spPr>
      </p:pic>
      <p:pic>
        <p:nvPicPr>
          <p:cNvPr id="28673" name="Рисунок 6" descr="http://mdou24balahna.edusite.ru/images/znak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285728"/>
            <a:ext cx="1285884" cy="1285884"/>
          </a:xfrm>
          <a:prstGeom prst="rect">
            <a:avLst/>
          </a:prstGeom>
          <a:noFill/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785918" y="4518898"/>
            <a:ext cx="5572164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Бродят здесь посреди дороги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Лоси, волки, носороги.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Ты, водитель, не спеши,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сперва пройдут ежи!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4214818"/>
            <a:ext cx="4358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Дикие животные:</a:t>
            </a:r>
            <a:endParaRPr lang="ru-RU" sz="400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 l="5896" t="52365" r="54010" b="13851"/>
          <a:stretch>
            <a:fillRect/>
          </a:stretch>
        </p:blipFill>
        <p:spPr bwMode="auto">
          <a:xfrm>
            <a:off x="928662" y="0"/>
            <a:ext cx="7165231" cy="4214842"/>
          </a:xfrm>
          <a:prstGeom prst="rect">
            <a:avLst/>
          </a:prstGeom>
          <a:noFill/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143108" y="4214818"/>
            <a:ext cx="528641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 проехать, ни пройти,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Знак дорожный на пути!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Отдаёт приказы строго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Это место – обойти!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Хочешь прямо? Что ты, что ты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Здесь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357554" y="6143644"/>
            <a:ext cx="50006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дорожные работы.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ChangeArrowheads="1"/>
          </p:cNvSpPr>
          <p:nvPr/>
        </p:nvSpPr>
        <p:spPr bwMode="auto">
          <a:xfrm rot="10800000" flipV="1">
            <a:off x="428596" y="1571612"/>
            <a:ext cx="41434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Ехать, здесь, конечно можно,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очень осторожно –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Никогда не обгонять,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Пассажиров не менять!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Рисунок 2" descr="http://mdou24balahna.edusite.ru/images/znak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14290"/>
            <a:ext cx="2238384" cy="2238384"/>
          </a:xfrm>
          <a:prstGeom prst="rect">
            <a:avLst/>
          </a:prstGeom>
          <a:noFill/>
        </p:spPr>
      </p:pic>
      <p:pic>
        <p:nvPicPr>
          <p:cNvPr id="27649" name="Рисунок 3" descr="http://mdou24balahna.edusite.ru/images/znak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928670"/>
            <a:ext cx="2286016" cy="2286016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57158" y="285728"/>
            <a:ext cx="44291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Опасный поворот:</a:t>
            </a:r>
            <a:endParaRPr kumimoji="0" lang="ru-RU" sz="36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знак тревогу бьет –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опасный поворот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642910" y="4071942"/>
            <a:ext cx="45005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Скользкая дорога:</a:t>
            </a:r>
            <a:endParaRPr kumimoji="0" lang="ru-RU" sz="36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4" name="Рисунок 4" descr="http://mdou24balahna.edusite.ru/images/znak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000504"/>
            <a:ext cx="2428892" cy="2428892"/>
          </a:xfrm>
          <a:prstGeom prst="rect">
            <a:avLst/>
          </a:prstGeom>
          <a:noFill/>
        </p:spPr>
      </p:pic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500034" y="4500570"/>
            <a:ext cx="4071934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Говорит знак этот строго: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“Очень скользкая дорога!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Ты с дорогой не шути,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Руль напрасно не крути!”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2" grpId="0"/>
      <p:bldP spid="27655" grpId="0"/>
      <p:bldP spid="276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 cstate="print"/>
          <a:srcRect l="4688" t="55685" r="53125" b="9512"/>
          <a:stretch>
            <a:fillRect/>
          </a:stretch>
        </p:blipFill>
        <p:spPr bwMode="auto">
          <a:xfrm>
            <a:off x="1142976" y="0"/>
            <a:ext cx="6715172" cy="3866288"/>
          </a:xfrm>
          <a:prstGeom prst="rect">
            <a:avLst/>
          </a:prstGeom>
          <a:noFill/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857356" y="3534013"/>
            <a:ext cx="471490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белом треугольнике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 окаёмкой красной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Человечкам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–школьникам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baseline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Очень безопасно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Этот знак дорожный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baseline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Знают все на свете: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Будьте осторожны,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baseline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дороге…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929190" y="6211669"/>
            <a:ext cx="17145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2" descr="human17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428736"/>
            <a:ext cx="1366928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43888" cy="13144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Comic Sans MS" pitchFamily="66" charset="0"/>
              </a:rPr>
              <a:t>Дорожные знаки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429000" y="1000125"/>
            <a:ext cx="5715000" cy="4429125"/>
          </a:xfrm>
        </p:spPr>
        <p:txBody>
          <a:bodyPr>
            <a:normAutofit/>
          </a:bodyPr>
          <a:lstStyle/>
          <a:p>
            <a:pPr marL="182563" lvl="1" indent="-3175"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rgbClr val="008000"/>
                </a:solidFill>
                <a:latin typeface="Comic Sans MS" pitchFamily="66" charset="0"/>
              </a:rPr>
              <a:t> </a:t>
            </a:r>
            <a:endParaRPr lang="ru-RU" sz="1800" b="1" dirty="0" smtClean="0">
              <a:solidFill>
                <a:srgbClr val="FF0066"/>
              </a:solidFill>
              <a:latin typeface="Comic Sans MS" pitchFamily="66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Запрещают знаки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Разное движение: обгоны, поворот-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 в</a:t>
            </a:r>
            <a:r>
              <a:rPr lang="ru-RU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красные кружочки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Обводит их народ</a:t>
            </a:r>
            <a:r>
              <a:rPr lang="ru-RU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rgbClr val="FF0066"/>
                </a:solidFill>
                <a:latin typeface="Comic Sans MS" pitchFamily="66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rgbClr val="FF0066"/>
              </a:solidFill>
              <a:latin typeface="Comic Sans MS" pitchFamily="66" charset="0"/>
            </a:endParaRPr>
          </a:p>
        </p:txBody>
      </p:sp>
      <p:pic>
        <p:nvPicPr>
          <p:cNvPr id="9" name="Picture 18" descr="8"/>
          <p:cNvPicPr>
            <a:picLocks noChangeAspect="1" noChangeArrowheads="1"/>
          </p:cNvPicPr>
          <p:nvPr/>
        </p:nvPicPr>
        <p:blipFill>
          <a:blip r:embed="rId2" cstate="print">
            <a:lum contrast="66000"/>
          </a:blip>
          <a:srcRect l="28986" t="18466" r="52777" b="34833"/>
          <a:stretch>
            <a:fillRect/>
          </a:stretch>
        </p:blipFill>
        <p:spPr>
          <a:xfrm>
            <a:off x="5000628" y="4643446"/>
            <a:ext cx="1928826" cy="1919896"/>
          </a:xfrm>
          <a:prstGeom prst="flowChartConnector">
            <a:avLst/>
          </a:prstGeom>
        </p:spPr>
      </p:pic>
      <p:pic>
        <p:nvPicPr>
          <p:cNvPr id="11" name="Picture 18" descr="8"/>
          <p:cNvPicPr>
            <a:picLocks noChangeAspect="1" noChangeArrowheads="1"/>
          </p:cNvPicPr>
          <p:nvPr/>
        </p:nvPicPr>
        <p:blipFill>
          <a:blip r:embed="rId2" cstate="print">
            <a:lum contrast="66000"/>
          </a:blip>
          <a:srcRect l="5410" t="18789" r="77565" b="37880"/>
          <a:stretch>
            <a:fillRect/>
          </a:stretch>
        </p:blipFill>
        <p:spPr>
          <a:xfrm>
            <a:off x="210710" y="3571876"/>
            <a:ext cx="1950258" cy="1857388"/>
          </a:xfrm>
          <a:prstGeom prst="ellipse">
            <a:avLst/>
          </a:prstGeom>
        </p:spPr>
      </p:pic>
      <p:pic>
        <p:nvPicPr>
          <p:cNvPr id="8" name="Рисунок 10" descr="http://mdou24balahna.edusite.ru/images/znak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572008"/>
            <a:ext cx="2000264" cy="2000264"/>
          </a:xfrm>
          <a:prstGeom prst="rect">
            <a:avLst/>
          </a:prstGeom>
          <a:noFill/>
        </p:spPr>
      </p:pic>
      <p:pic>
        <p:nvPicPr>
          <p:cNvPr id="12" name="Рисунок 12" descr="http://mdou24balahna.edusite.ru/images/znak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500438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 l="5896" t="15202" r="54010" b="52703"/>
          <a:stretch>
            <a:fillRect/>
          </a:stretch>
        </p:blipFill>
        <p:spPr bwMode="auto">
          <a:xfrm>
            <a:off x="642910" y="0"/>
            <a:ext cx="7715304" cy="4683174"/>
          </a:xfrm>
          <a:prstGeom prst="rect">
            <a:avLst/>
          </a:prstGeom>
          <a:noFill/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14282" y="4714884"/>
            <a:ext cx="47149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ты поставил ногу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проезжую дорогу,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Обрати вниманье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друг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baseline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Знак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дорожный- красный круг,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Человек идущий в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чёрном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643374" y="4714884"/>
            <a:ext cx="45006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Красной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чёрточкой зачёркнут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baseline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дорога вроде, но..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Здесь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ходить запрещено!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929190" y="5903893"/>
            <a:ext cx="421481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Пешеходу проход запрещён.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Добро пожаловать на сайт!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643050"/>
            <a:ext cx="1214446" cy="2283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96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mdou24balahna.edusite.ru/img/p189_b_55935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14290"/>
            <a:ext cx="528638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785794"/>
            <a:ext cx="40719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Обгон запрещен:</a:t>
            </a:r>
            <a:endParaRPr kumimoji="0" lang="ru-RU" sz="36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1357298"/>
            <a:ext cx="414340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 любителей обгона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Объявляет все закона!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этом месте, сразу ясно,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Обгонять других опасно! 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2571736" y="4888230"/>
            <a:ext cx="4714908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Сообщает знак бесстрастно: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“Ехать здесь быстрей опасно!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что будьте вы добры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Снизить скорость до поры!” 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14346" y="4714884"/>
            <a:ext cx="8858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Ограничение  максимальной скорости:</a:t>
            </a:r>
            <a:endParaRPr lang="ru-RU" sz="3200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9" name="Рисунок 8" descr="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87561">
            <a:off x="5211806" y="975259"/>
            <a:ext cx="1747446" cy="109054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714876" y="1071546"/>
            <a:ext cx="71438" cy="5000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986" name="Рисунок 10" descr="http://mdou24balahna.edusite.ru/images/znak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285728"/>
            <a:ext cx="928694" cy="92869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000892" y="2714620"/>
            <a:ext cx="71438" cy="9286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985" name="Рисунок 11" descr="http://mdou24balahna.edusite.ru/images/znak1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2000240"/>
            <a:ext cx="928694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1988" grpId="0"/>
      <p:bldP spid="41989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dou24balahna.edusite.ru/img/p189_zebra_2010-11-19_174932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214422"/>
            <a:ext cx="6572296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4414" y="-214338"/>
            <a:ext cx="474040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abriola" pitchFamily="82" charset="0"/>
              </a:rPr>
              <a:t>С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abriola" pitchFamily="82" charset="0"/>
              </a:rPr>
              <a:t>в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Gabriola" pitchFamily="82" charset="0"/>
              </a:rPr>
              <a:t>е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abriola" pitchFamily="82" charset="0"/>
              </a:rPr>
              <a:t>т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abriola" pitchFamily="82" charset="0"/>
              </a:rPr>
              <a:t>о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Gabriola" pitchFamily="82" charset="0"/>
              </a:rPr>
              <a:t>ф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abriola" pitchFamily="82" charset="0"/>
              </a:rPr>
              <a:t>о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abriola" pitchFamily="82" charset="0"/>
              </a:rPr>
              <a:t>р</a:t>
            </a:r>
            <a:endParaRPr lang="ru-RU" sz="11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12" descr="http://mdou24balahna.edusite.ru/images/znak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857232"/>
            <a:ext cx="1952632" cy="1952632"/>
          </a:xfrm>
          <a:prstGeom prst="rect">
            <a:avLst/>
          </a:prstGeom>
          <a:noFill/>
        </p:spPr>
      </p:pic>
      <p:pic>
        <p:nvPicPr>
          <p:cNvPr id="43009" name="Рисунок 13" descr="http://mdou24balahna.edusite.ru/images/znak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214818"/>
            <a:ext cx="1881194" cy="1881194"/>
          </a:xfrm>
          <a:prstGeom prst="rect">
            <a:avLst/>
          </a:prstGeom>
          <a:noFill/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714348" y="428604"/>
            <a:ext cx="48577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Подача звукового сигнала запрещена: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500034" y="1285860"/>
            <a:ext cx="5214974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Эй, водитель, не гуди,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Шумом спящих не буди.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пугай гудком прохожих,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Ведь и сам оглохнешь тоже. 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500034" y="4572008"/>
            <a:ext cx="51435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Здесь машину не грузи,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паркуй, не тормози.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Этот знак всем говорит: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”Тот не прав, кто здесь стоит!"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857628"/>
            <a:ext cx="49690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Остановка запрещена:</a:t>
            </a:r>
            <a:endParaRPr lang="ru-RU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  <p:bldP spid="43012" grpId="0"/>
      <p:bldP spid="43013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85750"/>
            <a:ext cx="8243888" cy="13144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Comic Sans MS" pitchFamily="66" charset="0"/>
              </a:rPr>
              <a:t>Дорожные знаки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86188" y="857250"/>
            <a:ext cx="5357812" cy="442912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 ещё есть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знаки-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добрые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друзья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Укажут направления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вашего движения,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Где поесть, заправиться, поспать,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 как в деревню к бабушке попасть.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rgbClr val="FF0066"/>
              </a:solidFill>
              <a:latin typeface="Comic Sans MS" pitchFamily="66" charset="0"/>
            </a:endParaRPr>
          </a:p>
        </p:txBody>
      </p:sp>
      <p:pic>
        <p:nvPicPr>
          <p:cNvPr id="9" name="Picture 11" descr="Untitled-1 copy"/>
          <p:cNvPicPr>
            <a:picLocks noChangeAspect="1" noChangeArrowheads="1"/>
          </p:cNvPicPr>
          <p:nvPr/>
        </p:nvPicPr>
        <p:blipFill>
          <a:blip r:embed="rId2" cstate="print">
            <a:lum contrast="60000"/>
          </a:blip>
          <a:srcRect l="8036" t="9960" r="28987"/>
          <a:stretch>
            <a:fillRect/>
          </a:stretch>
        </p:blipFill>
        <p:spPr bwMode="auto">
          <a:xfrm>
            <a:off x="7215206" y="714356"/>
            <a:ext cx="1712593" cy="183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" descr="Untitled-1 copy"/>
          <p:cNvPicPr>
            <a:picLocks noChangeAspect="1" noChangeArrowheads="1"/>
          </p:cNvPicPr>
          <p:nvPr/>
        </p:nvPicPr>
        <p:blipFill>
          <a:blip r:embed="rId3" cstate="print">
            <a:lum contrast="60000"/>
          </a:blip>
          <a:srcRect l="25957" t="-827" r="55324" b="26344"/>
          <a:stretch>
            <a:fillRect/>
          </a:stretch>
        </p:blipFill>
        <p:spPr bwMode="auto">
          <a:xfrm>
            <a:off x="0" y="3786190"/>
            <a:ext cx="1714480" cy="205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2" descr="Untitled-1 copy"/>
          <p:cNvPicPr>
            <a:picLocks noChangeAspect="1" noChangeArrowheads="1"/>
          </p:cNvPicPr>
          <p:nvPr/>
        </p:nvPicPr>
        <p:blipFill>
          <a:blip r:embed="rId3" cstate="print">
            <a:lum contrast="60000"/>
          </a:blip>
          <a:srcRect l="54285" r="28868" b="25517"/>
          <a:stretch>
            <a:fillRect/>
          </a:stretch>
        </p:blipFill>
        <p:spPr bwMode="auto">
          <a:xfrm>
            <a:off x="214282" y="928670"/>
            <a:ext cx="150019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2" descr="Untitled-1 copy"/>
          <p:cNvPicPr>
            <a:picLocks noChangeAspect="1" noChangeArrowheads="1"/>
          </p:cNvPicPr>
          <p:nvPr/>
        </p:nvPicPr>
        <p:blipFill>
          <a:blip r:embed="rId3" cstate="print">
            <a:lum contrast="60000"/>
          </a:blip>
          <a:srcRect r="81281" b="25517"/>
          <a:stretch>
            <a:fillRect/>
          </a:stretch>
        </p:blipFill>
        <p:spPr bwMode="auto">
          <a:xfrm>
            <a:off x="7143768" y="3143248"/>
            <a:ext cx="1714512" cy="205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2" descr="Untitled-1 copy"/>
          <p:cNvPicPr>
            <a:picLocks noChangeAspect="1" noChangeArrowheads="1"/>
          </p:cNvPicPr>
          <p:nvPr/>
        </p:nvPicPr>
        <p:blipFill>
          <a:blip r:embed="rId3" cstate="print">
            <a:lum contrast="60000"/>
          </a:blip>
          <a:srcRect l="80491" t="6207" r="790" b="25517"/>
          <a:stretch>
            <a:fillRect/>
          </a:stretch>
        </p:blipFill>
        <p:spPr bwMode="auto">
          <a:xfrm>
            <a:off x="3643306" y="5129201"/>
            <a:ext cx="1571636" cy="17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 cstate="print"/>
          <a:srcRect l="51402" t="15246" r="10545" b="52029"/>
          <a:stretch>
            <a:fillRect/>
          </a:stretch>
        </p:blipFill>
        <p:spPr bwMode="auto">
          <a:xfrm>
            <a:off x="1000100" y="0"/>
            <a:ext cx="7044978" cy="4357694"/>
          </a:xfrm>
          <a:prstGeom prst="rect">
            <a:avLst/>
          </a:prstGeom>
          <a:noFill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643174" y="4057233"/>
            <a:ext cx="471490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полоскам чёрно-белым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Пешеход шагает смело…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Кто из Вас,</a:t>
            </a:r>
            <a:r>
              <a:rPr kumimoji="0" lang="ru-RU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ребята, знает,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baseline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Знак о чём предупреждает? Дай машине тихий ход!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6211669"/>
            <a:ext cx="46353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Пешеходный переход.</a:t>
            </a:r>
          </a:p>
        </p:txBody>
      </p:sp>
      <p:pic>
        <p:nvPicPr>
          <p:cNvPr id="8" name="Picture 10" descr="j028364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085710"/>
            <a:ext cx="1928826" cy="2200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l="51403" t="53592" r="9757" b="14304"/>
          <a:stretch>
            <a:fillRect/>
          </a:stretch>
        </p:blipFill>
        <p:spPr bwMode="auto">
          <a:xfrm>
            <a:off x="1000100" y="0"/>
            <a:ext cx="7358115" cy="4412348"/>
          </a:xfrm>
          <a:prstGeom prst="rect">
            <a:avLst/>
          </a:prstGeom>
          <a:noFill/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357422" y="4057233"/>
            <a:ext cx="507209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 разинутая пасть.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Рот зубастый, просто страсть!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Только, странно , в эту пасть все стараются попасть!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baseline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за зубы, что за рот?</a:t>
            </a:r>
            <a:endParaRPr lang="ru-RU" sz="2600" b="1" baseline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6211669"/>
            <a:ext cx="50944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 - подземный переход.</a:t>
            </a:r>
          </a:p>
        </p:txBody>
      </p:sp>
      <p:pic>
        <p:nvPicPr>
          <p:cNvPr id="6" name="Picture 4" descr="Картинка 21 из 7108"/>
          <p:cNvPicPr>
            <a:picLocks noChangeAspect="1" noChangeArrowheads="1"/>
          </p:cNvPicPr>
          <p:nvPr/>
        </p:nvPicPr>
        <p:blipFill>
          <a:blip r:embed="rId3" cstate="print"/>
          <a:srcRect l="1818" r="6818" b="35514"/>
          <a:stretch>
            <a:fillRect/>
          </a:stretch>
        </p:blipFill>
        <p:spPr bwMode="auto">
          <a:xfrm rot="21421151">
            <a:off x="752908" y="-281929"/>
            <a:ext cx="2936079" cy="1559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 l="5444" t="15733" r="53687" b="48304"/>
          <a:stretch>
            <a:fillRect/>
          </a:stretch>
        </p:blipFill>
        <p:spPr bwMode="auto">
          <a:xfrm>
            <a:off x="1000100" y="0"/>
            <a:ext cx="7594713" cy="4500570"/>
          </a:xfrm>
          <a:prstGeom prst="rect">
            <a:avLst/>
          </a:prstGeom>
          <a:noFill/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357686" y="4357694"/>
            <a:ext cx="50720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6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Ездим там, где этот знак: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baseline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Круг окрашен в синий цвет,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 в кругу- велосипед.</a:t>
            </a:r>
            <a:endParaRPr lang="ru-RU" sz="2600" b="1" baseline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5929330"/>
            <a:ext cx="4573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Велосипедная до</a:t>
            </a: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572008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кого велосипед-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Говорят: «Проблемы нет,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Сел, педалями крути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Где захочешь- там кати!»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Всё не просто, всё не так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38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 l="52548" t="15661" r="5653" b="47796"/>
          <a:stretch>
            <a:fillRect/>
          </a:stretch>
        </p:blipFill>
        <p:spPr bwMode="auto">
          <a:xfrm>
            <a:off x="928662" y="0"/>
            <a:ext cx="7500950" cy="4500570"/>
          </a:xfrm>
          <a:prstGeom prst="rect">
            <a:avLst/>
          </a:prstGeom>
          <a:noFill/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000232" y="4357694"/>
            <a:ext cx="51435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 водитель вышел весь,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Ставит он машину здесь,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Чтоб, не нужная ему,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мешала никому.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3108" y="6000768"/>
            <a:ext cx="42148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6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Место стоянки:</a:t>
            </a:r>
            <a:endParaRPr kumimoji="0" lang="ru-RU" sz="3600" b="1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52417" t="57234" r="5987" b="8005"/>
          <a:stretch>
            <a:fillRect/>
          </a:stretch>
        </p:blipFill>
        <p:spPr bwMode="auto">
          <a:xfrm>
            <a:off x="714348" y="0"/>
            <a:ext cx="7971706" cy="4572008"/>
          </a:xfrm>
          <a:prstGeom prst="rect">
            <a:avLst/>
          </a:prstGeom>
          <a:noFill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4282" y="4500570"/>
            <a:ext cx="450056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ты собрался с папой 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зоопарк или в кино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Подружиться</a:t>
            </a:r>
            <a:r>
              <a:rPr kumimoji="0" lang="ru-RU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с этим знаком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baseline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Вам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придётся всё равно,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Без</a:t>
            </a:r>
            <a:r>
              <a:rPr kumimoji="0" lang="ru-RU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него не попадёте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43438" y="4572008"/>
            <a:ext cx="471487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 в автобус, ни в трамвай!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Значит, вы пешком пойдёте…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Знак дорожный угадай!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43438" y="5786454"/>
            <a:ext cx="428628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Остановка общественного транспорта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Рисунок 19" descr="http://mdou24balahna.edusite.ru/images/znak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0"/>
            <a:ext cx="1928802" cy="1928802"/>
          </a:xfrm>
          <a:prstGeom prst="rect">
            <a:avLst/>
          </a:prstGeom>
          <a:noFill/>
        </p:spPr>
      </p:pic>
      <p:pic>
        <p:nvPicPr>
          <p:cNvPr id="45057" name="Рисунок 20" descr="http://mdou24balahna.edusite.ru/images/znak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428868"/>
            <a:ext cx="1857388" cy="1857388"/>
          </a:xfrm>
          <a:prstGeom prst="rect">
            <a:avLst/>
          </a:prstGeom>
          <a:noFill/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85720" y="0"/>
            <a:ext cx="40719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Техобслуживание:</a:t>
            </a:r>
            <a:endParaRPr kumimoji="0" lang="ru-RU" sz="32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14282" y="500042"/>
            <a:ext cx="521497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Ай-ай-яй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 Какая жалость!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Что-то вдруг у нас сломалось!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Знак нам этот говорит: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“Здесь машинный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айболит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!”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2428860" y="2643182"/>
            <a:ext cx="421484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Коли вам нужна еда,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 пожалуйте сюда!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Эй, шофер, внимание!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Скоро пункт питания! 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2285992"/>
            <a:ext cx="32223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Пункт питания:</a:t>
            </a:r>
            <a:endParaRPr lang="ru-RU" sz="32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8" name="Стрелка вправо с вырезом 7">
            <a:hlinkClick r:id="rId4" action="ppaction://hlinksldjump"/>
          </p:cNvPr>
          <p:cNvSpPr/>
          <p:nvPr/>
        </p:nvSpPr>
        <p:spPr>
          <a:xfrm>
            <a:off x="8001024" y="6357958"/>
            <a:ext cx="785818" cy="500042"/>
          </a:xfrm>
          <a:prstGeom prst="notch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357694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Пункт первой медицинской помощи:</a:t>
            </a:r>
            <a:endParaRPr lang="ru-RU" sz="320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57158" y="4643446"/>
            <a:ext cx="535785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Если кто сломает ногу,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Здесь врачи всегда помогут.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Помощь первую окажут,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Где лечиться дальше, скажут.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8" descr="http://mdou24balahna.edusite.ru/images/znak1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929198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45060" grpId="0"/>
      <p:bldP spid="45061" grpId="0"/>
      <p:bldP spid="7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57158" y="0"/>
          <a:ext cx="3143272" cy="3143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orelDRAW" r:id="rId3" imgW="2612880" imgH="2612880" progId="CorelDraw.Graphic.12">
                  <p:embed/>
                </p:oleObj>
              </mc:Choice>
              <mc:Fallback>
                <p:oleObj name="CorelDRAW" r:id="rId3" imgW="2612880" imgH="2612880" progId="CorelDraw.Graphic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0"/>
                        <a:ext cx="3143272" cy="3143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2" descr="butterfly1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202363">
            <a:off x="7116123" y="750596"/>
            <a:ext cx="904366" cy="913410"/>
          </a:xfrm>
          <a:prstGeom prst="rect">
            <a:avLst/>
          </a:prstGeom>
          <a:noFill/>
        </p:spPr>
      </p:pic>
      <p:pic>
        <p:nvPicPr>
          <p:cNvPr id="13" name="Рисунок 12" descr="http://mdou24balahna.edusite.ru/img/p189_mal-chikspalkoy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2928934"/>
            <a:ext cx="3071834" cy="392906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00364" y="1357298"/>
            <a:ext cx="5857916" cy="3071834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Inflate">
              <a:avLst>
                <a:gd name="adj" fmla="val 20000"/>
              </a:avLst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К</a:t>
            </a: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р</a:t>
            </a: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о</a:t>
            </a: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с</a:t>
            </a: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с</a:t>
            </a: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в</a:t>
            </a: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о</a:t>
            </a: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р</a:t>
            </a: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д</a:t>
            </a:r>
          </a:p>
        </p:txBody>
      </p:sp>
      <p:pic>
        <p:nvPicPr>
          <p:cNvPr id="15" name="Picture 34" descr="034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28" y="3929066"/>
            <a:ext cx="1317601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85728"/>
          <a:ext cx="6096006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2143108" y="428604"/>
            <a:ext cx="428628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71736" y="285728"/>
          <a:ext cx="314327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Ч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643570" y="2214554"/>
            <a:ext cx="30718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Полоса загородной дороги сбоку от проезжей части. 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08" y="-428652"/>
            <a:ext cx="474040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abriola" pitchFamily="82" charset="0"/>
              </a:rPr>
              <a:t>С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abriola" pitchFamily="82" charset="0"/>
              </a:rPr>
              <a:t>в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Gabriola" pitchFamily="82" charset="0"/>
              </a:rPr>
              <a:t>е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abriola" pitchFamily="82" charset="0"/>
              </a:rPr>
              <a:t>т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abriola" pitchFamily="82" charset="0"/>
              </a:rPr>
              <a:t>о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Gabriola" pitchFamily="82" charset="0"/>
              </a:rPr>
              <a:t>ф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abriola" pitchFamily="82" charset="0"/>
              </a:rPr>
              <a:t>о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abriola" pitchFamily="82" charset="0"/>
              </a:rPr>
              <a:t>р</a:t>
            </a:r>
            <a:endParaRPr lang="ru-RU" sz="11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abriola" pitchFamily="82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14348" y="1214422"/>
            <a:ext cx="6357982" cy="500066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Это слово составлено из двух частей-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«свет»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«фор».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«Свет» - это всем понятно. А «фор»?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«Фор»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произошло от греческого слова «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форос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», что означает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«несущий»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или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«носитель».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 вместе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«светофор»-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значит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«носитель света».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Он и несёт свет трёх разных цветов: красного, жёлтого и зеленого.</a:t>
            </a:r>
          </a:p>
        </p:txBody>
      </p:sp>
      <p:pic>
        <p:nvPicPr>
          <p:cNvPr id="5" name="Рисунок 21" descr="http://mdou24balahna.edusite.ru/images/znak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6968" y="2214554"/>
            <a:ext cx="2827032" cy="25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85728"/>
          <a:ext cx="6096006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1643042" y="928670"/>
            <a:ext cx="428628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71736" y="285728"/>
          <a:ext cx="314327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Ч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06" y="785794"/>
          <a:ext cx="3571902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646"/>
                <a:gridCol w="435646"/>
                <a:gridCol w="435646"/>
                <a:gridCol w="435646"/>
                <a:gridCol w="471996"/>
                <a:gridCol w="428628"/>
                <a:gridCol w="428629"/>
                <a:gridCol w="500065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Ф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500694" y="2285992"/>
            <a:ext cx="32147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Запылал у чудища изумрудный глаз.</a:t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Значит, можно улицу перейти сейчас.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85728"/>
          <a:ext cx="6096006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2571736" y="1500174"/>
            <a:ext cx="428628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71736" y="285728"/>
          <a:ext cx="314327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Ч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06" y="785794"/>
          <a:ext cx="3571901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646"/>
                <a:gridCol w="435646"/>
                <a:gridCol w="435646"/>
                <a:gridCol w="435646"/>
                <a:gridCol w="471996"/>
                <a:gridCol w="500066"/>
                <a:gridCol w="428628"/>
                <a:gridCol w="428627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Ф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00362" y="1357298"/>
          <a:ext cx="2248585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717"/>
                <a:gridCol w="449717"/>
                <a:gridCol w="449717"/>
                <a:gridCol w="449717"/>
                <a:gridCol w="44971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З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857884" y="2143116"/>
            <a:ext cx="228601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называется пешеходный переход?</a:t>
            </a:r>
            <a:endParaRPr kumimoji="0" lang="ru-RU" sz="2800" b="1" i="1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2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85728"/>
          <a:ext cx="6096006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2143108" y="1928802"/>
            <a:ext cx="428628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71736" y="285728"/>
          <a:ext cx="314327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Ч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06" y="785794"/>
          <a:ext cx="3571901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646"/>
                <a:gridCol w="435646"/>
                <a:gridCol w="435646"/>
                <a:gridCol w="435646"/>
                <a:gridCol w="471996"/>
                <a:gridCol w="500066"/>
                <a:gridCol w="428628"/>
                <a:gridCol w="428627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Ф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00363" y="1357298"/>
          <a:ext cx="228602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4"/>
                <a:gridCol w="457204"/>
                <a:gridCol w="457204"/>
                <a:gridCol w="457204"/>
                <a:gridCol w="4572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З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71736" y="1857364"/>
          <a:ext cx="2714646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441"/>
                <a:gridCol w="452441"/>
                <a:gridCol w="452441"/>
                <a:gridCol w="452441"/>
                <a:gridCol w="452441"/>
                <a:gridCol w="45244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Г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715008" y="2285992"/>
            <a:ext cx="27359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 ней ходят и ездят, </a:t>
            </a:r>
          </a:p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 ей не больно. 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85728"/>
          <a:ext cx="6096006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0" y="2500306"/>
            <a:ext cx="428628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71736" y="285728"/>
          <a:ext cx="314327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Ч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06" y="785794"/>
          <a:ext cx="3571901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646"/>
                <a:gridCol w="435646"/>
                <a:gridCol w="435646"/>
                <a:gridCol w="435646"/>
                <a:gridCol w="471996"/>
                <a:gridCol w="500066"/>
                <a:gridCol w="428628"/>
                <a:gridCol w="428627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Ф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00363" y="1357298"/>
          <a:ext cx="228602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4"/>
                <a:gridCol w="457204"/>
                <a:gridCol w="457204"/>
                <a:gridCol w="457204"/>
                <a:gridCol w="4572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З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71736" y="1857364"/>
          <a:ext cx="2714646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441"/>
                <a:gridCol w="452441"/>
                <a:gridCol w="452441"/>
                <a:gridCol w="452441"/>
                <a:gridCol w="452441"/>
                <a:gridCol w="45244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Г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6" y="2357430"/>
          <a:ext cx="3918861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429256" y="1857364"/>
            <a:ext cx="35004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Этот конь не ест овса, </a:t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Вместо ног — два колеса. </a:t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Сядь верхом и мчись на нём, </a:t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Только лучше правь рулём. </a:t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85728"/>
          <a:ext cx="6096006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1643042" y="3071810"/>
            <a:ext cx="428628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71736" y="285728"/>
          <a:ext cx="314327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Ч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06" y="785794"/>
          <a:ext cx="3571901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646"/>
                <a:gridCol w="435646"/>
                <a:gridCol w="435646"/>
                <a:gridCol w="435646"/>
                <a:gridCol w="471996"/>
                <a:gridCol w="500066"/>
                <a:gridCol w="428628"/>
                <a:gridCol w="428627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Ф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00363" y="1357298"/>
          <a:ext cx="228602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4"/>
                <a:gridCol w="457204"/>
                <a:gridCol w="457204"/>
                <a:gridCol w="457204"/>
                <a:gridCol w="4572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З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71736" y="1857364"/>
          <a:ext cx="2714646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441"/>
                <a:gridCol w="452441"/>
                <a:gridCol w="452441"/>
                <a:gridCol w="452441"/>
                <a:gridCol w="452441"/>
                <a:gridCol w="45244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Г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6" y="2357430"/>
          <a:ext cx="3918861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3108" y="2857496"/>
          <a:ext cx="3143273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М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Й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643554" y="1714488"/>
            <a:ext cx="35004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Спозаранку за окошком </a:t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Стук, и звон, и кутерьма. </a:t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 прямым стальным дорожкам </a:t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Ходят красные дома.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85728"/>
          <a:ext cx="6096006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785786" y="4000504"/>
            <a:ext cx="428628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71736" y="285728"/>
          <a:ext cx="314327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Ч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06" y="785794"/>
          <a:ext cx="3571901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646"/>
                <a:gridCol w="435646"/>
                <a:gridCol w="435646"/>
                <a:gridCol w="435646"/>
                <a:gridCol w="471996"/>
                <a:gridCol w="500066"/>
                <a:gridCol w="428628"/>
                <a:gridCol w="428627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Ф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00363" y="1357298"/>
          <a:ext cx="228602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4"/>
                <a:gridCol w="457204"/>
                <a:gridCol w="457204"/>
                <a:gridCol w="457204"/>
                <a:gridCol w="4572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З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71736" y="1857364"/>
          <a:ext cx="2714646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441"/>
                <a:gridCol w="452441"/>
                <a:gridCol w="452441"/>
                <a:gridCol w="452441"/>
                <a:gridCol w="452441"/>
                <a:gridCol w="45244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Г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6" y="2357430"/>
          <a:ext cx="3918861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3108" y="2857496"/>
          <a:ext cx="3143273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М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Й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285852" y="3929066"/>
          <a:ext cx="4000527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03"/>
                <a:gridCol w="444503"/>
                <a:gridCol w="444503"/>
                <a:gridCol w="444503"/>
                <a:gridCol w="444503"/>
                <a:gridCol w="444503"/>
                <a:gridCol w="444503"/>
                <a:gridCol w="444503"/>
                <a:gridCol w="44450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К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715008" y="2285992"/>
            <a:ext cx="29289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Место, где ожидают общественный пассажирский транспорт. 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85728"/>
          <a:ext cx="6096006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1643042" y="4572008"/>
            <a:ext cx="428628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71736" y="285728"/>
          <a:ext cx="314327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Ч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06" y="785794"/>
          <a:ext cx="3571901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646"/>
                <a:gridCol w="435646"/>
                <a:gridCol w="435646"/>
                <a:gridCol w="435646"/>
                <a:gridCol w="471996"/>
                <a:gridCol w="500066"/>
                <a:gridCol w="428628"/>
                <a:gridCol w="428627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Ф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00363" y="1357298"/>
          <a:ext cx="228602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4"/>
                <a:gridCol w="457204"/>
                <a:gridCol w="457204"/>
                <a:gridCol w="457204"/>
                <a:gridCol w="4572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З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71736" y="1857364"/>
          <a:ext cx="2714646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441"/>
                <a:gridCol w="452441"/>
                <a:gridCol w="452441"/>
                <a:gridCol w="452441"/>
                <a:gridCol w="452441"/>
                <a:gridCol w="45244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Г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6" y="2357430"/>
          <a:ext cx="3918861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3108" y="2857496"/>
          <a:ext cx="3143273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М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Й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285852" y="3929066"/>
          <a:ext cx="4000527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03"/>
                <a:gridCol w="444503"/>
                <a:gridCol w="444503"/>
                <a:gridCol w="444503"/>
                <a:gridCol w="444503"/>
                <a:gridCol w="444503"/>
                <a:gridCol w="444503"/>
                <a:gridCol w="444503"/>
                <a:gridCol w="44450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К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143108" y="4429132"/>
          <a:ext cx="314327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786446" y="2071678"/>
            <a:ext cx="24909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Дорожка, по которой идут пешеходы.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85728"/>
          <a:ext cx="6096006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0" y="5143512"/>
            <a:ext cx="428628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71736" y="285728"/>
          <a:ext cx="314327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Ч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06" y="785794"/>
          <a:ext cx="3571901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646"/>
                <a:gridCol w="435646"/>
                <a:gridCol w="435646"/>
                <a:gridCol w="435646"/>
                <a:gridCol w="471996"/>
                <a:gridCol w="500066"/>
                <a:gridCol w="428628"/>
                <a:gridCol w="428627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Ф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00363" y="1357298"/>
          <a:ext cx="228602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4"/>
                <a:gridCol w="457204"/>
                <a:gridCol w="457204"/>
                <a:gridCol w="457204"/>
                <a:gridCol w="4572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З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71736" y="1857364"/>
          <a:ext cx="2714646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441"/>
                <a:gridCol w="452441"/>
                <a:gridCol w="452441"/>
                <a:gridCol w="452441"/>
                <a:gridCol w="452441"/>
                <a:gridCol w="45244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Г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6" y="2357430"/>
          <a:ext cx="3918861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3108" y="2857496"/>
          <a:ext cx="3143273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М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Й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285852" y="3929066"/>
          <a:ext cx="4000527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03"/>
                <a:gridCol w="444503"/>
                <a:gridCol w="444503"/>
                <a:gridCol w="444503"/>
                <a:gridCol w="444503"/>
                <a:gridCol w="444503"/>
                <a:gridCol w="444503"/>
                <a:gridCol w="444503"/>
                <a:gridCol w="44450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К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143108" y="4429132"/>
          <a:ext cx="314327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28596" y="4929198"/>
          <a:ext cx="3048003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715008" y="1571612"/>
            <a:ext cx="27146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Что за чудо – длинный дом! </a:t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Пассажиров много в нем. </a:t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Носит обувь из резины </a:t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питается бензином.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85728"/>
          <a:ext cx="6096006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714348" y="5643578"/>
            <a:ext cx="428628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71736" y="285728"/>
          <a:ext cx="314327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Ч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06" y="785794"/>
          <a:ext cx="3571901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646"/>
                <a:gridCol w="435646"/>
                <a:gridCol w="435646"/>
                <a:gridCol w="435646"/>
                <a:gridCol w="471996"/>
                <a:gridCol w="500066"/>
                <a:gridCol w="428628"/>
                <a:gridCol w="428627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Ф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00363" y="1357298"/>
          <a:ext cx="228602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4"/>
                <a:gridCol w="457204"/>
                <a:gridCol w="457204"/>
                <a:gridCol w="457204"/>
                <a:gridCol w="4572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З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71736" y="1857364"/>
          <a:ext cx="2714646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441"/>
                <a:gridCol w="452441"/>
                <a:gridCol w="452441"/>
                <a:gridCol w="452441"/>
                <a:gridCol w="452441"/>
                <a:gridCol w="45244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Г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6" y="2357430"/>
          <a:ext cx="3918861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3108" y="2857496"/>
          <a:ext cx="3143273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М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Й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285852" y="3929066"/>
          <a:ext cx="4000527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03"/>
                <a:gridCol w="444503"/>
                <a:gridCol w="444503"/>
                <a:gridCol w="444503"/>
                <a:gridCol w="444503"/>
                <a:gridCol w="444503"/>
                <a:gridCol w="444503"/>
                <a:gridCol w="444503"/>
                <a:gridCol w="44450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К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143108" y="4429132"/>
          <a:ext cx="314327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28596" y="4929198"/>
          <a:ext cx="3048003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285852" y="5500702"/>
          <a:ext cx="348343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72862"/>
                <a:gridCol w="397997"/>
                <a:gridCol w="435429"/>
                <a:gridCol w="435429"/>
              </a:tblGrid>
              <a:tr h="51816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Ь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429256" y="2000240"/>
            <a:ext cx="35004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Человек, который управляет машиной, автобусом, трамваем, троллейбусом.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85728"/>
          <a:ext cx="6096006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71736" y="285728"/>
          <a:ext cx="314327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Ч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06" y="785794"/>
          <a:ext cx="3571901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646"/>
                <a:gridCol w="435646"/>
                <a:gridCol w="435646"/>
                <a:gridCol w="435646"/>
                <a:gridCol w="471996"/>
                <a:gridCol w="500066"/>
                <a:gridCol w="428628"/>
                <a:gridCol w="428627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Ф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00363" y="1357298"/>
          <a:ext cx="228602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4"/>
                <a:gridCol w="457204"/>
                <a:gridCol w="457204"/>
                <a:gridCol w="457204"/>
                <a:gridCol w="4572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З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71736" y="1785926"/>
          <a:ext cx="2714646" cy="5895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441"/>
                <a:gridCol w="452441"/>
                <a:gridCol w="452441"/>
                <a:gridCol w="452441"/>
                <a:gridCol w="452441"/>
                <a:gridCol w="452441"/>
              </a:tblGrid>
              <a:tr h="589598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Г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6" y="2357430"/>
          <a:ext cx="3918861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3108" y="2857496"/>
          <a:ext cx="3143273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М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Й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285852" y="3929066"/>
          <a:ext cx="4000527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03"/>
                <a:gridCol w="444503"/>
                <a:gridCol w="444503"/>
                <a:gridCol w="444503"/>
                <a:gridCol w="444503"/>
                <a:gridCol w="444503"/>
                <a:gridCol w="444503"/>
                <a:gridCol w="444503"/>
                <a:gridCol w="44450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К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143108" y="4429132"/>
          <a:ext cx="314327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28596" y="4929198"/>
          <a:ext cx="3048003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285852" y="5429264"/>
          <a:ext cx="3483433" cy="5895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72862"/>
                <a:gridCol w="397997"/>
                <a:gridCol w="435429"/>
                <a:gridCol w="435429"/>
              </a:tblGrid>
              <a:tr h="589598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Ь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000364" y="285728"/>
          <a:ext cx="506867" cy="62865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6867"/>
              </a:tblGrid>
              <a:tr h="52387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Б</a:t>
                      </a:r>
                      <a:endParaRPr lang="ru-RU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52387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52387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З</a:t>
                      </a:r>
                      <a:endParaRPr lang="ru-RU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52387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52387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52387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52387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52387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52387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52387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52387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52387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Ь</a:t>
                      </a:r>
                      <a:endParaRPr lang="ru-RU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4282" y="3415166"/>
            <a:ext cx="8643998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		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0"/>
            <a:ext cx="47256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рождения с</a:t>
            </a:r>
            <a:r>
              <a:rPr lang="ru-RU" sz="3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0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0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0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000" b="1" dirty="0">
              <a:ln>
                <a:solidFill>
                  <a:schemeClr val="tx1"/>
                </a:solidFill>
              </a:ln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tran91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876254" y="4353779"/>
            <a:ext cx="1656185" cy="240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1124744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…Своё  происхождение светофоры  ведут от семафоров, которые применялись на железных дорогах и имели два цвета –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зелёный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Такой семафор более ста лет назад был установлен в Лондоне. С помощью лебедки поднималась стрела с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зелёным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красным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диском. Чтобы не было столкновений, люди  придумали  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промежу-точный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желтый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свет.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dou24balahna.edusite.ru/img/p189_mal-chikspalkoy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285991"/>
            <a:ext cx="3571868" cy="457200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4" descr="03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572008"/>
            <a:ext cx="928694" cy="2064420"/>
          </a:xfrm>
          <a:prstGeom prst="rect">
            <a:avLst/>
          </a:prstGeom>
          <a:noFill/>
        </p:spPr>
      </p:pic>
      <p:sp>
        <p:nvSpPr>
          <p:cNvPr id="5" name="Выноска-облако 4">
            <a:hlinkClick r:id="rId6" action="ppaction://hlinksldjump"/>
          </p:cNvPr>
          <p:cNvSpPr/>
          <p:nvPr/>
        </p:nvSpPr>
        <p:spPr>
          <a:xfrm rot="20756951">
            <a:off x="3189096" y="422524"/>
            <a:ext cx="6029498" cy="4065954"/>
          </a:xfrm>
          <a:prstGeom prst="cloudCallout">
            <a:avLst>
              <a:gd name="adj1" fmla="val -65099"/>
              <a:gd name="adj2" fmla="val 36119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Безопасность жизни – </a:t>
            </a:r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главная задача взрослых и детей!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  <a:latin typeface="Gabriola" pitchFamily="82" charset="0"/>
            </a:endParaRPr>
          </a:p>
        </p:txBody>
      </p:sp>
      <p:sp>
        <p:nvSpPr>
          <p:cNvPr id="8" name="Стрелка вправо с вырезом 7">
            <a:hlinkClick r:id="rId7" action="ppaction://hlinksldjump"/>
          </p:cNvPr>
          <p:cNvSpPr/>
          <p:nvPr/>
        </p:nvSpPr>
        <p:spPr>
          <a:xfrm>
            <a:off x="8143900" y="6357958"/>
            <a:ext cx="785818" cy="500042"/>
          </a:xfrm>
          <a:prstGeom prst="notch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Когда поют светофор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2285984" y="550070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43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193087" cy="864095"/>
          </a:xfrm>
        </p:spPr>
      </p:pic>
      <p:pic>
        <p:nvPicPr>
          <p:cNvPr id="13316" name="Рисунок 5" descr="img175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8755" t="10715" r="69615" b="72162"/>
          <a:stretch>
            <a:fillRect/>
          </a:stretch>
        </p:blipFill>
        <p:spPr bwMode="auto">
          <a:xfrm>
            <a:off x="609600" y="1143000"/>
            <a:ext cx="4033335" cy="430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6" descr="img00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EEF6"/>
              </a:clrFrom>
              <a:clrTo>
                <a:srgbClr val="F8EE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5181600"/>
            <a:ext cx="76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860032" y="980728"/>
            <a:ext cx="3995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 нашей стране светофор был установлен в 1929 году в Москве. Он представлял собой круг, разделённый на три сектора: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красный,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жёлтый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зелёный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По кругу, как по циферблату часов, двигалась стрелка. Управлял таким светофором специально представленный к нему регулировщик. Но уже несколько лет такой светофор заменили на электрический, который действует и сегодня.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img175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39220" t="9073" r="13718" b="61902"/>
          <a:stretch>
            <a:fillRect/>
          </a:stretch>
        </p:blipFill>
        <p:spPr bwMode="auto">
          <a:xfrm>
            <a:off x="1676400" y="1219200"/>
            <a:ext cx="533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0"/>
            <a:ext cx="6492875" cy="817563"/>
          </a:xfrm>
        </p:spPr>
      </p:pic>
      <p:pic>
        <p:nvPicPr>
          <p:cNvPr id="14340" name="Рисунок 3" descr="img00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EEF6"/>
              </a:clrFrom>
              <a:clrTo>
                <a:srgbClr val="F8EE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52578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714348" y="0"/>
            <a:ext cx="81439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Три друга пешехода в любое время года.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571472" y="785794"/>
            <a:ext cx="71438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Красный свет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твой первый друг —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Деловито строгий.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Если он зажёгся вдруг —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Нет пути дороги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Жёлтый свет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твой друг второй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Даёт совет толковый: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Стой! Внимание утрой! </a:t>
            </a:r>
            <a:endParaRPr kumimoji="0" lang="ru-RU" sz="3200" b="1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Жди сигналов новых!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Третий друг тебе мигнул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Своим </a:t>
            </a:r>
            <a:r>
              <a:rPr kumimoji="0" lang="ru-RU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зелёным светом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Проходи! Угрозы нет! </a:t>
            </a:r>
            <a:endParaRPr kumimoji="0" lang="ru-RU" sz="3200" b="1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-214338"/>
            <a:ext cx="24224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abriola" pitchFamily="82" charset="0"/>
              </a:rPr>
              <a:t>С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abriola" pitchFamily="82" charset="0"/>
              </a:rPr>
              <a:t>в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Gabriola" pitchFamily="82" charset="0"/>
              </a:rPr>
              <a:t>е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abriola" pitchFamily="82" charset="0"/>
              </a:rPr>
              <a:t>т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abriola" pitchFamily="82" charset="0"/>
              </a:rPr>
              <a:t>о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Gabriola" pitchFamily="82" charset="0"/>
              </a:rPr>
              <a:t>ф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abriola" pitchFamily="82" charset="0"/>
              </a:rPr>
              <a:t>о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abriola" pitchFamily="82" charset="0"/>
              </a:rPr>
              <a:t>р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abriola" pitchFamily="82" charset="0"/>
            </a:endParaRPr>
          </a:p>
        </p:txBody>
      </p:sp>
      <p:pic>
        <p:nvPicPr>
          <p:cNvPr id="6" name="Рисунок 5" descr="http://mdou24balahna.edusite.ru/images/svetofor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357298"/>
            <a:ext cx="214310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2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img18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20010" t="26666" r="7451" b="51794"/>
          <a:stretch>
            <a:fillRect/>
          </a:stretch>
        </p:blipFill>
        <p:spPr bwMode="auto">
          <a:xfrm>
            <a:off x="762000" y="11430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250" y="377825"/>
            <a:ext cx="7327900" cy="731838"/>
          </a:xfrm>
        </p:spPr>
      </p:pic>
      <p:pic>
        <p:nvPicPr>
          <p:cNvPr id="15364" name="Рисунок 3" descr="img00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EEF6"/>
              </a:clrFrom>
              <a:clrTo>
                <a:srgbClr val="F8EE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5410200"/>
            <a:ext cx="76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 cstate="print"/>
          <a:srcRect l="3906" t="14750" r="53618" b="6250"/>
          <a:stretch>
            <a:fillRect/>
          </a:stretch>
        </p:blipFill>
        <p:spPr bwMode="auto">
          <a:xfrm>
            <a:off x="1571604" y="0"/>
            <a:ext cx="5899933" cy="6858000"/>
          </a:xfrm>
          <a:prstGeom prst="rect">
            <a:avLst/>
          </a:prstGeom>
          <a:noFill/>
        </p:spPr>
      </p:pic>
      <p:pic>
        <p:nvPicPr>
          <p:cNvPr id="5" name="Picture 22" descr="Untitled-1 copy"/>
          <p:cNvPicPr>
            <a:picLocks noChangeAspect="1" noChangeArrowheads="1"/>
          </p:cNvPicPr>
          <p:nvPr/>
        </p:nvPicPr>
        <p:blipFill>
          <a:blip r:embed="rId3" cstate="print">
            <a:lum contrast="60000"/>
          </a:blip>
          <a:srcRect r="81281" b="25517"/>
          <a:stretch>
            <a:fillRect/>
          </a:stretch>
        </p:blipFill>
        <p:spPr bwMode="auto">
          <a:xfrm>
            <a:off x="214282" y="1357298"/>
            <a:ext cx="130969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000636"/>
            <a:ext cx="1357322" cy="1357322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3" descr="http://mdou24balahna.edusite.ru/images/znak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0" y="5214950"/>
            <a:ext cx="1643050" cy="1643050"/>
          </a:xfrm>
          <a:prstGeom prst="rect">
            <a:avLst/>
          </a:prstGeom>
          <a:noFill/>
        </p:spPr>
      </p:pic>
      <p:pic>
        <p:nvPicPr>
          <p:cNvPr id="9" name="Picture 18" descr="8"/>
          <p:cNvPicPr>
            <a:picLocks noChangeAspect="1" noChangeArrowheads="1"/>
          </p:cNvPicPr>
          <p:nvPr/>
        </p:nvPicPr>
        <p:blipFill>
          <a:blip r:embed="rId6" cstate="print">
            <a:lum contrast="66000"/>
          </a:blip>
          <a:srcRect l="5410" t="18789" r="77565" b="37880"/>
          <a:stretch>
            <a:fillRect/>
          </a:stretch>
        </p:blipFill>
        <p:spPr>
          <a:xfrm>
            <a:off x="7704492" y="1428736"/>
            <a:ext cx="1439508" cy="1370959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136</TotalTime>
  <Words>917</Words>
  <Application>Microsoft Office PowerPoint</Application>
  <PresentationFormat>Экран (4:3)</PresentationFormat>
  <Paragraphs>682</Paragraphs>
  <Slides>41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3" baseType="lpstr">
      <vt:lpstr>Бумажная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Дорожные знаки</vt:lpstr>
      <vt:lpstr>Презентация PowerPoint</vt:lpstr>
      <vt:lpstr>Презентация PowerPoint</vt:lpstr>
      <vt:lpstr>Презентация PowerPoint</vt:lpstr>
      <vt:lpstr>Презентация PowerPoint</vt:lpstr>
      <vt:lpstr>Дорожные знаки</vt:lpstr>
      <vt:lpstr>Презентация PowerPoint</vt:lpstr>
      <vt:lpstr>Презентация PowerPoint</vt:lpstr>
      <vt:lpstr>Презентация PowerPoint</vt:lpstr>
      <vt:lpstr>Дорожные знаки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Ольга Алиева</cp:lastModifiedBy>
  <cp:revision>15</cp:revision>
  <dcterms:created xsi:type="dcterms:W3CDTF">2013-09-11T18:43:53Z</dcterms:created>
  <dcterms:modified xsi:type="dcterms:W3CDTF">2020-10-22T13:14:02Z</dcterms:modified>
</cp:coreProperties>
</file>