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75" r:id="rId4"/>
    <p:sldId id="276" r:id="rId5"/>
    <p:sldId id="277" r:id="rId6"/>
    <p:sldId id="278" r:id="rId7"/>
    <p:sldId id="279" r:id="rId8"/>
    <p:sldId id="280" r:id="rId9"/>
    <p:sldId id="257" r:id="rId10"/>
    <p:sldId id="264" r:id="rId11"/>
    <p:sldId id="283" r:id="rId12"/>
    <p:sldId id="284" r:id="rId13"/>
    <p:sldId id="260" r:id="rId14"/>
    <p:sldId id="265" r:id="rId15"/>
    <p:sldId id="266" r:id="rId16"/>
    <p:sldId id="287" r:id="rId17"/>
    <p:sldId id="258" r:id="rId18"/>
    <p:sldId id="271" r:id="rId19"/>
    <p:sldId id="285" r:id="rId20"/>
    <p:sldId id="286" r:id="rId21"/>
    <p:sldId id="269" r:id="rId22"/>
    <p:sldId id="270" r:id="rId23"/>
    <p:sldId id="272" r:id="rId24"/>
    <p:sldId id="289" r:id="rId25"/>
    <p:sldId id="290" r:id="rId26"/>
    <p:sldId id="294" r:id="rId27"/>
    <p:sldId id="291" r:id="rId28"/>
    <p:sldId id="296" r:id="rId29"/>
    <p:sldId id="297" r:id="rId30"/>
    <p:sldId id="298" r:id="rId31"/>
    <p:sldId id="299" r:id="rId32"/>
    <p:sldId id="300" r:id="rId33"/>
    <p:sldId id="293" r:id="rId34"/>
    <p:sldId id="301" r:id="rId35"/>
    <p:sldId id="302" r:id="rId36"/>
    <p:sldId id="303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F42C"/>
    <a:srgbClr val="678034"/>
    <a:srgbClr val="6B8537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4313F-5C1F-4370-82B1-A7AD10088CDB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21512-0737-4C86-A447-C1C3176F6D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4313F-5C1F-4370-82B1-A7AD10088CDB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21512-0737-4C86-A447-C1C3176F6D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4313F-5C1F-4370-82B1-A7AD10088CDB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21512-0737-4C86-A447-C1C3176F6D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4313F-5C1F-4370-82B1-A7AD10088CDB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21512-0737-4C86-A447-C1C3176F6D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4313F-5C1F-4370-82B1-A7AD10088CDB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21512-0737-4C86-A447-C1C3176F6D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4313F-5C1F-4370-82B1-A7AD10088CDB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21512-0737-4C86-A447-C1C3176F6D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4313F-5C1F-4370-82B1-A7AD10088CDB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21512-0737-4C86-A447-C1C3176F6D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4313F-5C1F-4370-82B1-A7AD10088CDB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21512-0737-4C86-A447-C1C3176F6D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4313F-5C1F-4370-82B1-A7AD10088CDB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21512-0737-4C86-A447-C1C3176F6D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4313F-5C1F-4370-82B1-A7AD10088CDB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21512-0737-4C86-A447-C1C3176F6D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4313F-5C1F-4370-82B1-A7AD10088CDB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21512-0737-4C86-A447-C1C3176F6D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EF42C"/>
            </a:gs>
            <a:gs pos="50000">
              <a:schemeClr val="accent3">
                <a:lumMod val="60000"/>
                <a:lumOff val="40000"/>
              </a:schemeClr>
            </a:gs>
            <a:gs pos="36000">
              <a:schemeClr val="accent3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4313F-5C1F-4370-82B1-A7AD10088CDB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21512-0737-4C86-A447-C1C3176F6D1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" y="0"/>
            <a:ext cx="9144000" cy="6857999"/>
          </a:xfrm>
        </p:spPr>
        <p:txBody>
          <a:bodyPr>
            <a:noAutofit/>
          </a:bodyPr>
          <a:lstStyle/>
          <a:p>
            <a:pPr algn="r"/>
            <a:r>
              <a:rPr lang="ru-RU" sz="6600" b="1" i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6600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6600" b="1" i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6600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66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«Что </a:t>
            </a:r>
            <a:r>
              <a:rPr lang="ru-RU" sz="66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такое хвоинки</a:t>
            </a:r>
            <a:r>
              <a:rPr lang="ru-RU" sz="66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?»</a:t>
            </a:r>
            <a:r>
              <a:rPr lang="ru-RU" sz="6600" b="1" i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6600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6600" b="1" i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6600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6600" b="1" i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6600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6600" b="1" i="1" dirty="0" smtClean="0">
                <a:solidFill>
                  <a:schemeClr val="accent3">
                    <a:lumMod val="50000"/>
                  </a:schemeClr>
                </a:solidFill>
              </a:rPr>
              <a:t>     </a:t>
            </a:r>
            <a:r>
              <a:rPr lang="ru-RU" sz="36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«Окружающий мир» </a:t>
            </a:r>
            <a:br>
              <a:rPr lang="ru-RU" sz="36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sz="36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          1 класс</a:t>
            </a:r>
            <a:r>
              <a:rPr lang="ru-RU" sz="7200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7200" b="1" dirty="0">
                <a:solidFill>
                  <a:schemeClr val="accent3">
                    <a:lumMod val="50000"/>
                  </a:schemeClr>
                </a:solidFill>
              </a:rPr>
            </a:br>
            <a:endParaRPr lang="ru-RU" sz="72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Picture 4" descr="Картинка 384 из 10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1844433">
            <a:off x="531047" y="2867259"/>
            <a:ext cx="3822149" cy="2702807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1"/>
            <a:ext cx="9144000" cy="6857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1" u="none" strike="noStrike" kern="1200" cap="none" spc="0" normalizeH="0" baseline="0" noProof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6600" b="1" i="1" u="none" strike="noStrike" kern="1200" cap="none" spc="0" normalizeH="0" baseline="0" noProof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6600" b="1" i="1" u="none" strike="noStrike" kern="1200" cap="none" spc="0" normalizeH="0" baseline="0" noProof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6600" b="1" i="1" u="none" strike="noStrike" kern="1200" cap="none" spc="0" normalizeH="0" baseline="0" noProof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6600" b="1" i="1" u="none" strike="noStrike" kern="1200" cap="none" spc="0" normalizeH="0" baseline="0" noProof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«Что такое хвоинки?»</a:t>
            </a:r>
            <a:r>
              <a:rPr kumimoji="0" lang="ru-RU" sz="6600" b="1" i="1" u="none" strike="noStrike" kern="1200" cap="none" spc="0" normalizeH="0" baseline="0" noProof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6600" b="1" i="1" u="none" strike="noStrike" kern="1200" cap="none" spc="0" normalizeH="0" baseline="0" noProof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6600" b="1" i="1" u="none" strike="noStrike" kern="1200" cap="none" spc="0" normalizeH="0" baseline="0" noProof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6600" b="1" i="1" u="none" strike="noStrike" kern="1200" cap="none" spc="0" normalizeH="0" baseline="0" noProof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6600" b="1" i="1" u="none" strike="noStrike" kern="1200" cap="none" spc="0" normalizeH="0" baseline="0" noProof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6600" b="1" i="1" u="none" strike="noStrike" kern="1200" cap="none" spc="0" normalizeH="0" baseline="0" noProof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6600" b="1" i="1" u="none" strike="noStrike" kern="1200" cap="none" spc="0" normalizeH="0" baseline="0" noProof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</a:t>
            </a:r>
            <a:r>
              <a:rPr kumimoji="0" lang="ru-RU" sz="3600" b="1" i="1" u="none" strike="noStrike" kern="1200" cap="none" spc="0" normalizeH="0" baseline="0" noProof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«Окружающий мир» </a:t>
            </a:r>
            <a:br>
              <a:rPr kumimoji="0" lang="ru-RU" sz="3600" b="1" i="1" u="none" strike="noStrike" kern="1200" cap="none" spc="0" normalizeH="0" baseline="0" noProof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1" u="none" strike="noStrike" kern="1200" cap="none" spc="0" normalizeH="0" baseline="0" noProof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        1 класс</a:t>
            </a:r>
            <a:r>
              <a:rPr kumimoji="0" lang="ru-RU" sz="7200" b="1" i="0" u="none" strike="noStrike" kern="1200" cap="none" spc="0" normalizeH="0" baseline="0" noProof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7200" b="1" i="0" u="none" strike="noStrike" kern="1200" cap="none" spc="0" normalizeH="0" baseline="0" noProof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74638"/>
            <a:ext cx="732951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Что общего у лиственных деревьев?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572140"/>
            <a:ext cx="9144000" cy="128586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У этих деревьев листья имеют вид пластинок.</a:t>
            </a:r>
            <a:endParaRPr lang="ru-RU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196" name="Picture 4" descr="PNG клипарт - Веточки и листья - Цветы,фрукты,деревья,кусты,трава PNG !--if()--- !--endif-- - Каталог статей - 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857232"/>
            <a:ext cx="4286280" cy="4641658"/>
          </a:xfrm>
          <a:prstGeom prst="rect">
            <a:avLst/>
          </a:prstGeom>
          <a:noFill/>
        </p:spPr>
      </p:pic>
      <p:pic>
        <p:nvPicPr>
          <p:cNvPr id="8220" name="Picture 28" descr="Ветка дерева Картинк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908" y="1071546"/>
            <a:ext cx="5500726" cy="4723749"/>
          </a:xfrm>
          <a:prstGeom prst="rect">
            <a:avLst/>
          </a:prstGeom>
          <a:noFill/>
        </p:spPr>
      </p:pic>
      <p:pic>
        <p:nvPicPr>
          <p:cNvPr id="6" name="Picture 2" descr="C:\Documents and Settings\Admin\Рабочий стол\ПРЕЗЕНТАЦИИ\Муравей Вопросик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408113" cy="2139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Мудрая Черепаха и Муравей Вопросик принесли вам веточки и шишки  деревьев. 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286124"/>
            <a:ext cx="428628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Как нарисовать еловую шишку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928802"/>
            <a:ext cx="4071966" cy="3053975"/>
          </a:xfrm>
          <a:prstGeom prst="rect">
            <a:avLst/>
          </a:prstGeom>
          <a:noFill/>
        </p:spPr>
      </p:pic>
      <p:pic>
        <p:nvPicPr>
          <p:cNvPr id="7" name="Picture 3" descr="C:\Documents and Settings\Admin\Мои документы\ФОТОГРАФИИ\img02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662" y="4643446"/>
            <a:ext cx="1173338" cy="1783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C:\Documents and Settings\Admin\Мои документы\ФОТОГРАФИИ\img025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857364"/>
            <a:ext cx="1928826" cy="1728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С помощью атласа-определителя«От земли до неба»  узнайте названия этих деревьев.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00108"/>
            <a:ext cx="4143404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4071917"/>
            <a:ext cx="3714776" cy="278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8" name="Picture 2" descr="Как нарисовать еловую шишку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071545"/>
            <a:ext cx="3786214" cy="28396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642939"/>
            <a:ext cx="6000750" cy="1000112"/>
          </a:xfrm>
        </p:spPr>
        <p:txBody>
          <a:bodyPr/>
          <a:lstStyle/>
          <a:p>
            <a:pPr>
              <a:buNone/>
            </a:pPr>
            <a:r>
              <a:rPr lang="ru-RU" i="1" dirty="0" smtClean="0"/>
              <a:t>    </a:t>
            </a:r>
            <a:endParaRPr lang="ru-RU" dirty="0"/>
          </a:p>
          <a:p>
            <a:endParaRPr lang="ru-RU" dirty="0"/>
          </a:p>
        </p:txBody>
      </p:sp>
      <p:pic>
        <p:nvPicPr>
          <p:cNvPr id="2050" name="Picture 2" descr="C:\Users\User\Desktop\SS1002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3000396" cy="591894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607220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</a:rPr>
              <a:t>Ель обыкновенная       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Picture 5" descr="C:\Users\User\Desktop\лес\фото лес\IMG_2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7" y="142852"/>
            <a:ext cx="3700545" cy="592935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429124" y="6072206"/>
            <a:ext cx="47148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</a:rPr>
              <a:t>Сосна обыкновенная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072074"/>
            <a:ext cx="9144000" cy="64294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Как можно одним словом назвать эти деревья?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0" y="5857892"/>
            <a:ext cx="9144000" cy="10001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</a:rPr>
              <a:t>Хвойные </a:t>
            </a:r>
            <a:endParaRPr lang="ru-RU" sz="4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2" descr="C:\Users\User\Desktop\SS1002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14290"/>
            <a:ext cx="3071834" cy="4943580"/>
          </a:xfrm>
          <a:prstGeom prst="rect">
            <a:avLst/>
          </a:prstGeom>
          <a:noFill/>
        </p:spPr>
      </p:pic>
      <p:pic>
        <p:nvPicPr>
          <p:cNvPr id="8" name="Picture 5" descr="C:\Users\User\Desktop\лес\фото лес\IMG_2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14290"/>
            <a:ext cx="3076358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85918" y="142852"/>
            <a:ext cx="7358082" cy="1571636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Чем хвойные деревья отличаются от лиственных?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643578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У хвойных деревьев вместо листиков иголочки – хвоинки. </a:t>
            </a:r>
            <a:endParaRPr lang="ru-RU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922709" y="1863318"/>
            <a:ext cx="4048155" cy="3036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:\Documents and Settings\Admin\Мои документы\ФОТОГРАФИИ\img02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0"/>
            <a:ext cx="1754058" cy="157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Как нарисовать еловую шишку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2071678"/>
            <a:ext cx="4000528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6257940" cy="500066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Что такое хвоинки?</a:t>
            </a:r>
            <a:endParaRPr lang="ru-RU" sz="3600" i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785926"/>
            <a:ext cx="87154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Хвоинки - это тоже листья, только особой формы – длинные и узкие. Они способны пережить зиму, потому что достаточно </a:t>
            </a:r>
          </a:p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прочны. Восковая кожица не даёт хвоинкам пересохнуть. Хвоинки и зимой обеспечивают дерево небольшим количеством пищи. 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Picture 4" descr="Картинка 384 из 10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1642412">
            <a:off x="3467123" y="5314794"/>
            <a:ext cx="1546718" cy="1093751"/>
          </a:xfrm>
          <a:prstGeom prst="rect">
            <a:avLst/>
          </a:prstGeom>
          <a:noFill/>
        </p:spPr>
      </p:pic>
      <p:pic>
        <p:nvPicPr>
          <p:cNvPr id="7" name="Picture 3" descr="C:\Documents and Settings\Admin\Мои документы\ФОТОГРАФИИ\img02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4786322"/>
            <a:ext cx="1285884" cy="1954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4" descr="Картинка 384 из 10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2130193">
            <a:off x="6109695" y="92587"/>
            <a:ext cx="2767375" cy="19569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indent="214313" fontAlgn="base">
              <a:spcAft>
                <a:spcPct val="0"/>
              </a:spcAf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  <a:t>Если иголочки вместо листвы,</a:t>
            </a:r>
            <a:b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</a:b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  <a:t>Хвойным тогда этот лес назови.</a:t>
            </a:r>
            <a:b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cs typeface="Arial" pitchFamily="34" charset="0"/>
              </a:rPr>
            </a:br>
            <a:endParaRPr lang="ru-RU" sz="32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500174"/>
            <a:ext cx="4429156" cy="274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Лес хвойный фото &quot; Охота в Сибири Сибирский охотник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44" y="3571876"/>
            <a:ext cx="4214842" cy="3161132"/>
          </a:xfrm>
          <a:prstGeom prst="rect">
            <a:avLst/>
          </a:prstGeom>
          <a:noFill/>
        </p:spPr>
      </p:pic>
      <p:pic>
        <p:nvPicPr>
          <p:cNvPr id="9" name="Picture 1" descr="C:\Documents and Settings\Admin\Рабочий стол\ПРЕЗЕНТАЦИИ\Мудрая Черепаха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14810" y="5450076"/>
            <a:ext cx="1571636" cy="14079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1444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Хвойные деревья называют «вечнозелеными».</a:t>
            </a:r>
            <a:b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261971" y="1690676"/>
            <a:ext cx="4953035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4381499" y="1690675"/>
            <a:ext cx="4953035" cy="371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285984" y="5929330"/>
            <a:ext cx="41434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Почему?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Толкование слова «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вечный»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14356"/>
            <a:ext cx="9144000" cy="5929354"/>
          </a:xfrm>
        </p:spPr>
        <p:txBody>
          <a:bodyPr/>
          <a:lstStyle/>
          <a:p>
            <a:r>
              <a:rPr lang="ru-RU" b="1" dirty="0" smtClean="0">
                <a:solidFill>
                  <a:srgbClr val="6B8537"/>
                </a:solidFill>
              </a:rPr>
              <a:t>Бесконечный во времени.</a:t>
            </a:r>
          </a:p>
          <a:p>
            <a:r>
              <a:rPr lang="ru-RU" b="1" dirty="0" smtClean="0">
                <a:solidFill>
                  <a:srgbClr val="6B8537"/>
                </a:solidFill>
              </a:rPr>
              <a:t>Не перестающий существовать.</a:t>
            </a:r>
          </a:p>
          <a:p>
            <a:r>
              <a:rPr lang="ru-RU" b="1" dirty="0" smtClean="0">
                <a:solidFill>
                  <a:srgbClr val="6B8537"/>
                </a:solidFill>
              </a:rPr>
              <a:t>Постоянный, неизменный.</a:t>
            </a:r>
          </a:p>
          <a:p>
            <a:endParaRPr lang="ru-RU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b="1" i="1" u="sng" dirty="0" smtClean="0">
                <a:solidFill>
                  <a:schemeClr val="accent3">
                    <a:lumMod val="50000"/>
                  </a:schemeClr>
                </a:solidFill>
              </a:rPr>
              <a:t>Гипотеза.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   У хвойных деревьев хвоинки не меняются, живут столько же, сколько и дерево.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" name="Picture 7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4643446"/>
            <a:ext cx="1587604" cy="1972795"/>
          </a:xfrm>
          <a:prstGeom prst="rect">
            <a:avLst/>
          </a:prstGeom>
          <a:noFill/>
        </p:spPr>
      </p:pic>
      <p:pic>
        <p:nvPicPr>
          <p:cNvPr id="7" name="Picture 6" descr="Рисунок3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4429132"/>
            <a:ext cx="2143140" cy="22225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57224" y="214290"/>
            <a:ext cx="5786478" cy="5072098"/>
          </a:xfrm>
        </p:spPr>
        <p:txBody>
          <a:bodyPr>
            <a:noAutofit/>
          </a:bodyPr>
          <a:lstStyle/>
          <a:p>
            <a:r>
              <a:rPr lang="ru-RU" sz="72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</a:rPr>
              <a:t>Повторяем, то, что знаем!</a:t>
            </a:r>
            <a:endParaRPr lang="ru-RU" sz="7200" b="1" i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Picture 6" descr="Рисунок3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7" y="2571744"/>
            <a:ext cx="3538701" cy="3669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За ответом отправляемся на прогулку </a:t>
            </a:r>
            <a:b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в хвойный лес.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071545"/>
            <a:ext cx="6715172" cy="5036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C:\Documents and Settings\Admin\Мои документы\ФОТОГРАФИИ\img02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6637">
            <a:off x="163076" y="4400658"/>
            <a:ext cx="2345973" cy="2101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3" descr="C:\Documents and Settings\Admin\Мои документы\ФОТОГРАФИИ\img02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818" y="4857760"/>
            <a:ext cx="1316182" cy="200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6834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На ветках мы видим желтые хвоинки.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09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14422"/>
            <a:ext cx="4143404" cy="3107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 descr="C:\Users\User\Desktop\лес\фото лес\DSCN019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000372"/>
            <a:ext cx="4475566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Под деревьями мы нашли желтые опавшие хвоинки.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Picture 2" descr="C:\Users\User\Desktop\лес\фото лес\DSCN019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4214842" cy="3161132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714620"/>
            <a:ext cx="4429156" cy="3321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Наша гипотеза не подтвердилась.</a:t>
            </a:r>
            <a:b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Хвойные деревья меняют свои хвоинки, но не все сразу, а постепенно.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/>
            </a:r>
            <a:b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endParaRPr lang="ru-RU" sz="32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Picture 2" descr="C:\Users\User\Desktop\SS1002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736"/>
            <a:ext cx="2571768" cy="4070208"/>
          </a:xfrm>
          <a:prstGeom prst="rect">
            <a:avLst/>
          </a:prstGeom>
          <a:noFill/>
        </p:spPr>
      </p:pic>
      <p:pic>
        <p:nvPicPr>
          <p:cNvPr id="5" name="Picture 5" descr="C:\Users\User\Desktop\лес\фото лес\IMG_2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357298"/>
            <a:ext cx="2571768" cy="412072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" y="5357826"/>
            <a:ext cx="33575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У ели хвоинки меняются через </a:t>
            </a:r>
          </a:p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2 – 3 года.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72066" y="5357826"/>
            <a:ext cx="38576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У сосны хвоинки меняются через </a:t>
            </a:r>
          </a:p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6 –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7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лет.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678034"/>
                </a:solidFill>
                <a:latin typeface="+mn-lt"/>
              </a:rPr>
              <a:t>Практическая работа.</a:t>
            </a:r>
            <a:br>
              <a:rPr lang="ru-RU" sz="3600" b="1" i="1" dirty="0" smtClean="0">
                <a:solidFill>
                  <a:srgbClr val="678034"/>
                </a:solidFill>
                <a:latin typeface="+mn-lt"/>
              </a:rPr>
            </a:br>
            <a:endParaRPr lang="ru-RU" sz="3600" b="1" i="1" dirty="0">
              <a:solidFill>
                <a:srgbClr val="678034"/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71435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678034"/>
                </a:solidFill>
              </a:rPr>
              <a:t>Наблюдение 1. </a:t>
            </a:r>
            <a:r>
              <a:rPr lang="ru-RU" sz="2800" b="1" dirty="0" smtClean="0">
                <a:solidFill>
                  <a:srgbClr val="678034"/>
                </a:solidFill>
              </a:rPr>
              <a:t>Рассмотрите общий вид сосны и ели. </a:t>
            </a:r>
          </a:p>
          <a:p>
            <a:pPr algn="ctr"/>
            <a:r>
              <a:rPr lang="ru-RU" sz="2800" b="1" dirty="0" smtClean="0">
                <a:solidFill>
                  <a:srgbClr val="678034"/>
                </a:solidFill>
              </a:rPr>
              <a:t>Сравните расположение веток у этих деревьев.</a:t>
            </a:r>
            <a:endParaRPr lang="ru-RU" sz="2800" b="1" dirty="0">
              <a:solidFill>
                <a:srgbClr val="678034"/>
              </a:solidFill>
            </a:endParaRPr>
          </a:p>
        </p:txBody>
      </p:sp>
      <p:pic>
        <p:nvPicPr>
          <p:cNvPr id="5" name="Picture 2" descr="C:\Users\User\Desktop\SS1002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714487"/>
            <a:ext cx="2286016" cy="3615689"/>
          </a:xfrm>
          <a:prstGeom prst="rect">
            <a:avLst/>
          </a:prstGeom>
          <a:noFill/>
        </p:spPr>
      </p:pic>
      <p:pic>
        <p:nvPicPr>
          <p:cNvPr id="6" name="Picture 5" descr="C:\Users\User\Desktop\лес\фото лес\IMG_2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714488"/>
            <a:ext cx="2214578" cy="35484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5286388"/>
            <a:ext cx="34289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78034"/>
                </a:solidFill>
              </a:rPr>
              <a:t>Ели стоят, опустив колючие ветви почти до земли.</a:t>
            </a:r>
            <a:endParaRPr lang="ru-RU" sz="2800" b="1" dirty="0">
              <a:solidFill>
                <a:srgbClr val="678034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6314" y="5214951"/>
            <a:ext cx="4000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78034"/>
                </a:solidFill>
              </a:rPr>
              <a:t>У сосны ветви подняты высоко от земли, они тянутся вверх, к солнцу. </a:t>
            </a:r>
            <a:endParaRPr lang="ru-RU" sz="2800" b="1" dirty="0">
              <a:solidFill>
                <a:srgbClr val="67803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85926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678034"/>
                </a:solidFill>
                <a:latin typeface="+mn-lt"/>
              </a:rPr>
              <a:t/>
            </a:r>
            <a:br>
              <a:rPr lang="ru-RU" sz="3600" b="1" i="1" dirty="0" smtClean="0">
                <a:solidFill>
                  <a:srgbClr val="678034"/>
                </a:solidFill>
                <a:latin typeface="+mn-lt"/>
              </a:rPr>
            </a:br>
            <a:endParaRPr lang="ru-RU" sz="3600" b="1" i="1" dirty="0">
              <a:solidFill>
                <a:srgbClr val="678034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714488"/>
            <a:ext cx="8115328" cy="20002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678034"/>
                </a:solidFill>
              </a:rPr>
              <a:t>    </a:t>
            </a:r>
            <a:r>
              <a:rPr lang="ru-RU" sz="3600" b="1" dirty="0" smtClean="0">
                <a:solidFill>
                  <a:srgbClr val="678034"/>
                </a:solidFill>
              </a:rPr>
              <a:t>Как вы можете объяснить такое расположение веток на сосне и ели?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81034" y="142852"/>
            <a:ext cx="658193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</a:rPr>
              <a:t>Проблемный вопрос.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7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857628"/>
            <a:ext cx="2214578" cy="2751888"/>
          </a:xfrm>
          <a:prstGeom prst="rect">
            <a:avLst/>
          </a:prstGeom>
          <a:noFill/>
        </p:spPr>
      </p:pic>
      <p:pic>
        <p:nvPicPr>
          <p:cNvPr id="8" name="Picture 6" descr="Рисунок3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3545392"/>
            <a:ext cx="2857520" cy="29634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7686" y="274638"/>
            <a:ext cx="4786314" cy="4154494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678034"/>
                </a:solidFill>
              </a:rPr>
              <a:t>Сосны больше других деревьев любят свет. Поэтому ветки и расположены на самой макушке. Сосновые леса более светлые, там много кустарников и трав, грибов и ягод.</a:t>
            </a:r>
            <a:endParaRPr lang="ru-RU" sz="3200" b="1" dirty="0">
              <a:solidFill>
                <a:srgbClr val="678034"/>
              </a:solidFill>
              <a:latin typeface="+mn-lt"/>
            </a:endParaRPr>
          </a:p>
        </p:txBody>
      </p:sp>
      <p:pic>
        <p:nvPicPr>
          <p:cNvPr id="3" name="Picture 5" descr="C:\Users\User\Desktop\лес\фото лес\IMG_2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146380" cy="6643710"/>
          </a:xfrm>
          <a:prstGeom prst="rect">
            <a:avLst/>
          </a:prstGeom>
          <a:noFill/>
        </p:spPr>
      </p:pic>
      <p:pic>
        <p:nvPicPr>
          <p:cNvPr id="4" name="Picture 1" descr="C:\Documents and Settings\Admin\Рабочий стол\ПРЕЗЕНТАЦИИ\Мудрая Черепаха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43372" y="5065764"/>
            <a:ext cx="2000264" cy="17922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00562" y="274638"/>
            <a:ext cx="4643438" cy="429737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678034"/>
                </a:solidFill>
                <a:latin typeface="+mn-lt"/>
              </a:rPr>
              <a:t>Ель любит тень. </a:t>
            </a:r>
            <a:br>
              <a:rPr lang="ru-RU" sz="3200" b="1" dirty="0" smtClean="0">
                <a:solidFill>
                  <a:srgbClr val="678034"/>
                </a:solidFill>
                <a:latin typeface="+mn-lt"/>
              </a:rPr>
            </a:br>
            <a:r>
              <a:rPr lang="ru-RU" sz="3200" b="1" dirty="0" smtClean="0">
                <a:solidFill>
                  <a:srgbClr val="678034"/>
                </a:solidFill>
                <a:latin typeface="+mn-lt"/>
              </a:rPr>
              <a:t>Еловые леса темные, густые. В них всегда тихо. Ветры и метели не долетают в глубину леса </a:t>
            </a:r>
            <a:br>
              <a:rPr lang="ru-RU" sz="3200" b="1" dirty="0" smtClean="0">
                <a:solidFill>
                  <a:srgbClr val="678034"/>
                </a:solidFill>
                <a:latin typeface="+mn-lt"/>
              </a:rPr>
            </a:br>
            <a:r>
              <a:rPr lang="ru-RU" sz="3200" b="1" dirty="0" smtClean="0">
                <a:solidFill>
                  <a:srgbClr val="678034"/>
                </a:solidFill>
                <a:latin typeface="+mn-lt"/>
              </a:rPr>
              <a:t>из-за густой хвои. Поэтому клесты и выводят своих птенцов в январе месяце именно в еловых лесах.</a:t>
            </a:r>
            <a:endParaRPr lang="ru-RU" sz="3200" b="1" dirty="0">
              <a:solidFill>
                <a:srgbClr val="678034"/>
              </a:solidFill>
              <a:latin typeface="+mn-lt"/>
            </a:endParaRPr>
          </a:p>
        </p:txBody>
      </p:sp>
      <p:pic>
        <p:nvPicPr>
          <p:cNvPr id="4" name="Picture 2" descr="C:\Users\User\Desktop\SS10026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89"/>
            <a:ext cx="4071966" cy="6442755"/>
          </a:xfrm>
          <a:prstGeom prst="rect">
            <a:avLst/>
          </a:prstGeom>
          <a:noFill/>
        </p:spPr>
      </p:pic>
      <p:pic>
        <p:nvPicPr>
          <p:cNvPr id="6" name="Picture 3" descr="C:\Documents and Settings\Admin\Мои документы\ФОТОГРАФИИ\img02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2" y="5012371"/>
            <a:ext cx="1214446" cy="1845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678034"/>
                </a:solidFill>
              </a:rPr>
              <a:t>Наблюдение 2. “Ветки”.</a:t>
            </a:r>
            <a:endParaRPr lang="ru-RU" sz="3600" dirty="0">
              <a:solidFill>
                <a:srgbClr val="678034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71435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78034"/>
                </a:solidFill>
              </a:rPr>
              <a:t>Рассмотрите ветки ели и сосны и определите ,что у них общего и чем они различаются.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5000636"/>
            <a:ext cx="82153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678034"/>
                </a:solidFill>
              </a:rPr>
              <a:t>И на тех, и на других есть хвоинки, но крепятся они по-разному. </a:t>
            </a:r>
          </a:p>
          <a:p>
            <a:r>
              <a:rPr lang="ru-RU" sz="2800" b="1" dirty="0" smtClean="0">
                <a:solidFill>
                  <a:srgbClr val="678034"/>
                </a:solidFill>
              </a:rPr>
              <a:t>У сосны две хвоинки крепятся к ветке, а у ели – каждая хвоинка.</a:t>
            </a:r>
            <a:endParaRPr lang="ru-RU" sz="2800" b="1" dirty="0">
              <a:solidFill>
                <a:srgbClr val="678034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7" y="1785926"/>
            <a:ext cx="4095757" cy="307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Обои на рабочий стол 171 2 79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785926"/>
            <a:ext cx="4091707" cy="307183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643438" y="4214819"/>
            <a:ext cx="10001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ель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9" y="4214818"/>
            <a:ext cx="1500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сосна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285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678034"/>
                </a:solidFill>
              </a:rPr>
              <a:t>Наблюдение 2. “Хвоинки”.</a:t>
            </a:r>
            <a:endParaRPr lang="ru-RU" sz="3200" b="1" dirty="0" smtClean="0">
              <a:solidFill>
                <a:srgbClr val="678034"/>
              </a:solidFill>
            </a:endParaRPr>
          </a:p>
          <a:p>
            <a:r>
              <a:rPr lang="ru-RU" sz="3200" b="1" i="1" dirty="0" smtClean="0">
                <a:solidFill>
                  <a:srgbClr val="678034"/>
                </a:solidFill>
              </a:rPr>
              <a:t>Сравните хвоинки деревьев. </a:t>
            </a:r>
            <a:endParaRPr lang="ru-RU" sz="3200" b="1" dirty="0" smtClean="0">
              <a:solidFill>
                <a:srgbClr val="678034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714884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Длина хвоинок у деревьев разная. </a:t>
            </a:r>
          </a:p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У сосны хвоинки длинные, а у ели – короткие.</a:t>
            </a:r>
            <a:endParaRPr lang="ru-RU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357297"/>
            <a:ext cx="4286280" cy="321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 descr="Обои на рабочий стол 171 2 79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357298"/>
            <a:ext cx="4286280" cy="321790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2844" y="3929066"/>
            <a:ext cx="1500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сосна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43438" y="3929067"/>
            <a:ext cx="10001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ель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0"/>
            <a:ext cx="8643966" cy="5186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1431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cs typeface="Arial" pitchFamily="34" charset="0"/>
              </a:rPr>
              <a:t>Отгадайте загадки.</a:t>
            </a:r>
          </a:p>
          <a:p>
            <a:pPr marL="0" marR="0" lvl="0" indent="2143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cs typeface="Arial" pitchFamily="34" charset="0"/>
              </a:rPr>
              <a:t>Белый низ, зеленый верх —</a:t>
            </a:r>
          </a:p>
          <a:p>
            <a:pPr marL="0" marR="0" lvl="0" indent="2143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cs typeface="Arial" pitchFamily="34" charset="0"/>
              </a:rPr>
              <a:t>В летней роще краше всех!</a:t>
            </a:r>
          </a:p>
          <a:p>
            <a:pPr marL="0" marR="0" lvl="0" indent="2143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cs typeface="Arial" pitchFamily="34" charset="0"/>
              </a:rPr>
              <a:t>На стволах полоски.</a:t>
            </a:r>
          </a:p>
          <a:p>
            <a:pPr marL="0" marR="0" lvl="0" indent="2143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cs typeface="Arial" pitchFamily="34" charset="0"/>
              </a:rPr>
              <a:t>Хороши... </a:t>
            </a:r>
            <a:r>
              <a:rPr kumimoji="0" lang="ru-RU" sz="3600" b="1" i="0" u="none" strike="noStrike" cap="none" normalizeH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cs typeface="Arial" pitchFamily="34" charset="0"/>
              </a:rPr>
              <a:t> </a:t>
            </a:r>
          </a:p>
          <a:p>
            <a:pPr marL="0" marR="0" lvl="0" indent="21431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                                                              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березки.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21431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143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 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143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cs typeface="Arial" pitchFamily="34" charset="0"/>
              </a:rPr>
              <a:t> 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2928934"/>
            <a:ext cx="91440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143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solidFill>
                <a:srgbClr val="000000"/>
              </a:solidFill>
              <a:latin typeface="Helvetica Neue"/>
              <a:cs typeface="Arial" pitchFamily="34" charset="0"/>
            </a:endParaRPr>
          </a:p>
          <a:p>
            <a:pPr marL="0" marR="0" lvl="0" indent="2143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 Neue"/>
              <a:cs typeface="Arial" pitchFamily="34" charset="0"/>
            </a:endParaRPr>
          </a:p>
          <a:p>
            <a:pPr marL="0" marR="0" lvl="0" indent="2143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 Neue"/>
              <a:cs typeface="Arial" pitchFamily="34" charset="0"/>
            </a:endParaRPr>
          </a:p>
          <a:p>
            <a:pPr marL="0" marR="0" lvl="0" indent="2143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solidFill>
                <a:srgbClr val="000000"/>
              </a:solidFill>
              <a:latin typeface="Helvetica Neue"/>
              <a:cs typeface="Arial" pitchFamily="34" charset="0"/>
            </a:endParaRPr>
          </a:p>
          <a:p>
            <a:pPr marL="0" marR="0" lvl="0" indent="2143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7" name="Picture 7" descr="Обои на Рабочий стол - Коллекция берез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786058"/>
            <a:ext cx="5000660" cy="3886227"/>
          </a:xfrm>
          <a:prstGeom prst="rect">
            <a:avLst/>
          </a:prstGeom>
          <a:noFill/>
        </p:spPr>
      </p:pic>
      <p:pic>
        <p:nvPicPr>
          <p:cNvPr id="7" name="Picture 3" descr="C:\Documents and Settings\Admin\Мои документы\ФОТОГРАФИИ\img02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5229504"/>
            <a:ext cx="1071570" cy="1628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 rotWithShape="1">
          <a:blip r:embed="rId2"/>
          <a:srcRect l="12553" t="20880" r="28992" b="29107"/>
          <a:stretch/>
        </p:blipFill>
        <p:spPr bwMode="auto">
          <a:xfrm>
            <a:off x="179512" y="1608886"/>
            <a:ext cx="7272808" cy="39803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14291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Рабочая тетрадь по «Окружающему миру» </a:t>
            </a:r>
            <a:b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    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15595" y="99912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Задание: дорисуйте веточки сосны и ели. </a:t>
            </a:r>
            <a:endParaRPr lang="ru-RU" sz="3200" dirty="0"/>
          </a:p>
        </p:txBody>
      </p:sp>
      <p:pic>
        <p:nvPicPr>
          <p:cNvPr id="9" name="Picture 6" descr="Рисунок3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5199" y="4080825"/>
            <a:ext cx="2643206" cy="27411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Наблюдение 3. “Шишки”.</a:t>
            </a:r>
            <a:endParaRPr lang="ru-RU" sz="32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Рассмотрите шишки деревьев.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521495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Шишки сосны меньше по размерам, </a:t>
            </a:r>
          </a:p>
          <a:p>
            <a:pPr algn="ctr"/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чем шишки ели и круглее.</a:t>
            </a:r>
          </a:p>
          <a:p>
            <a:pPr algn="ctr"/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 Шишки ели длиннее и вытянутой формы.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44620" y="1598399"/>
            <a:ext cx="4214820" cy="3161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8" name="Picture 4" descr="Ветка ели с шишками - Tamara Ckonstantinovna Sidorenck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1285860"/>
            <a:ext cx="4720178" cy="31448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Рабочая тетрадь по «Окружающему миру» </a:t>
            </a:r>
            <a:b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636" y="55399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Задание: нарисуйте шишку сосны или ели по желанию. </a:t>
            </a:r>
            <a:endParaRPr lang="ru-RU" sz="2800" dirty="0"/>
          </a:p>
        </p:txBody>
      </p:sp>
      <p:pic>
        <p:nvPicPr>
          <p:cNvPr id="54276" name="Picture 4" descr="Как нарисовать сосновую шишку Сайт о рисован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405029"/>
            <a:ext cx="4176464" cy="3132349"/>
          </a:xfrm>
          <a:prstGeom prst="rect">
            <a:avLst/>
          </a:prstGeom>
          <a:noFill/>
        </p:spPr>
      </p:pic>
      <p:pic>
        <p:nvPicPr>
          <p:cNvPr id="54278" name="Picture 6" descr="ЕЛЬ ОБЫКНОВЕННАЯ - Picea excelsa Link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411946"/>
            <a:ext cx="4366268" cy="3270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8992" y="714355"/>
            <a:ext cx="5715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Сибирский кедр - хвойное дерево. Его высота может достигать 44 метров. </a:t>
            </a: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Продолжительность жизни 500 —850 лет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Страничка для любознательных.</a:t>
            </a:r>
            <a:endParaRPr lang="ru-RU" sz="3200" b="1" i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122" name="Picture 2" descr="Ответы@Mail.Ru: Какое дерево называют &quot;деревом сюрпризов&quot;?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2143116"/>
            <a:ext cx="3857652" cy="2893239"/>
          </a:xfrm>
          <a:prstGeom prst="rect">
            <a:avLst/>
          </a:prstGeom>
          <a:noFill/>
        </p:spPr>
      </p:pic>
      <p:pic>
        <p:nvPicPr>
          <p:cNvPr id="5124" name="Picture 4" descr="Наши садовые хотелки : Общение обо всем - Страница 4 - Cовместные покупки в Белгороде, в Старом Осколе, в Алексеевке, в Шебекин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928670"/>
            <a:ext cx="3337305" cy="450059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14678" y="5000636"/>
            <a:ext cx="59293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Хвоя у кедра растет пучками, 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по 5 хвоинок в пучке. 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Из древесины кедра делают карандаши. 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Кедровые орехи вкусные и очень полезные.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0"/>
            <a:ext cx="6286512" cy="328612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Лиственница - это единственное листопадное хвойное дерево.  </a:t>
            </a:r>
            <a:b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В пучке по 30 - 50 хвоинок. Лиственница листопадное, но не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шишкопадное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дерево. На лиственницах, в отличие от других хвойных пород созревшие шишки, после выпадения семян, висят годами.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5300" name="Picture 4" descr="Лиственница тонкочешуйчата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472" y="142852"/>
            <a:ext cx="2674609" cy="3427498"/>
          </a:xfrm>
          <a:prstGeom prst="rect">
            <a:avLst/>
          </a:prstGeom>
          <a:noFill/>
        </p:spPr>
      </p:pic>
      <p:pic>
        <p:nvPicPr>
          <p:cNvPr id="55302" name="Picture 6" descr="Природа Байкала автор Дмитрий Рудаков Фотоальбомы Поездка на…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714752"/>
            <a:ext cx="3905277" cy="2928958"/>
          </a:xfrm>
          <a:prstGeom prst="rect">
            <a:avLst/>
          </a:prstGeom>
          <a:noFill/>
        </p:spPr>
      </p:pic>
      <p:pic>
        <p:nvPicPr>
          <p:cNvPr id="7" name="Picture 2" descr="Лиственниц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3357562"/>
            <a:ext cx="2500330" cy="33736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Можжевельник – хвойный  кустарник. </a:t>
            </a:r>
          </a:p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Это растение-долгожитель. В благоприятных условиях можжевельник живет от 600 до 3000 лет. 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428628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429000"/>
            <a:ext cx="428628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900" t="14983" r="35038" b="34040"/>
          <a:stretch/>
        </p:blipFill>
        <p:spPr>
          <a:xfrm>
            <a:off x="251519" y="404664"/>
            <a:ext cx="8754993" cy="4248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5085184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Сделай фото своей работы или принеси ее в школу.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41661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142852"/>
            <a:ext cx="850109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143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В мае грелась, зеленела,</a:t>
            </a:r>
          </a:p>
          <a:p>
            <a:pPr lvl="0" indent="2143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Гроздья осенью надела.</a:t>
            </a:r>
          </a:p>
          <a:p>
            <a:pPr lvl="0" indent="2143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В алых ягодках — горчинка.</a:t>
            </a:r>
          </a:p>
          <a:p>
            <a:pPr lvl="0" indent="2143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Что за деревце? </a:t>
            </a:r>
          </a:p>
          <a:p>
            <a:pPr lvl="0" indent="21431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Рябинка</a:t>
            </a:r>
          </a:p>
        </p:txBody>
      </p:sp>
      <p:pic>
        <p:nvPicPr>
          <p:cNvPr id="35844" name="Picture 4" descr="Покажите как нарисовать листик рябины и плоды Учитесь рисоват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643182"/>
            <a:ext cx="5146077" cy="3857628"/>
          </a:xfrm>
          <a:prstGeom prst="rect">
            <a:avLst/>
          </a:prstGeom>
          <a:noFill/>
        </p:spPr>
      </p:pic>
      <p:pic>
        <p:nvPicPr>
          <p:cNvPr id="5" name="Picture 3" descr="C:\Documents and Settings\Admin\Мои документы\ФОТОГРАФИИ\img02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78" y="5229504"/>
            <a:ext cx="1071570" cy="1628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35821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143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Он в лесу, как витязь, встанет,</a:t>
            </a:r>
          </a:p>
          <a:p>
            <a:pPr lvl="0" indent="2143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Желудями в срок одарит.</a:t>
            </a:r>
          </a:p>
          <a:p>
            <a:pPr lvl="0" indent="2143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И лесник, и лесоруб</a:t>
            </a:r>
          </a:p>
          <a:p>
            <a:pPr lvl="0" indent="2143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С ним знакомы. Это... </a:t>
            </a:r>
          </a:p>
          <a:p>
            <a:pPr lvl="0" indent="21431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дуб</a:t>
            </a:r>
          </a:p>
        </p:txBody>
      </p:sp>
      <p:pic>
        <p:nvPicPr>
          <p:cNvPr id="34818" name="Picture 2" descr="Добавление комментар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571744"/>
            <a:ext cx="6000789" cy="4000528"/>
          </a:xfrm>
          <a:prstGeom prst="rect">
            <a:avLst/>
          </a:prstGeom>
          <a:noFill/>
        </p:spPr>
      </p:pic>
      <p:pic>
        <p:nvPicPr>
          <p:cNvPr id="4" name="Picture 3" descr="C:\Documents and Settings\Admin\Мои документы\ФОТОГРАФИИ\img02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4" y="4903805"/>
            <a:ext cx="1285884" cy="1954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0"/>
            <a:ext cx="885828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1431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Над ее густой листвой</a:t>
            </a:r>
          </a:p>
          <a:p>
            <a:pPr lvl="0" indent="2143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В зной гудит пчелиный рой.</a:t>
            </a:r>
          </a:p>
          <a:p>
            <a:pPr lvl="0" indent="2143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А зимою всех от гриппа</a:t>
            </a:r>
          </a:p>
          <a:p>
            <a:pPr lvl="0" indent="2143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Вкусным медом лечит... </a:t>
            </a:r>
          </a:p>
          <a:p>
            <a:pPr lvl="0" indent="21431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липа</a:t>
            </a:r>
          </a:p>
        </p:txBody>
      </p:sp>
      <p:pic>
        <p:nvPicPr>
          <p:cNvPr id="33794" name="Picture 2" descr="Летние заготовки: липа, боярышник и зверобой : Кушать подано! - кулинарный блог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285992"/>
            <a:ext cx="5857916" cy="4393437"/>
          </a:xfrm>
          <a:prstGeom prst="rect">
            <a:avLst/>
          </a:prstGeom>
          <a:noFill/>
        </p:spPr>
      </p:pic>
      <p:pic>
        <p:nvPicPr>
          <p:cNvPr id="6" name="Picture 3" descr="C:\Documents and Settings\Admin\Мои документы\ФОТОГРАФИИ\img02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206" y="4903805"/>
            <a:ext cx="1285884" cy="1954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0"/>
            <a:ext cx="700092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Клейкие раскрылись почки —</a:t>
            </a:r>
          </a:p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Нарядился он в листочки.</a:t>
            </a:r>
          </a:p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Летом в пух оделся щеголь.</a:t>
            </a:r>
          </a:p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Догадались? — Это... </a:t>
            </a:r>
          </a:p>
          <a:p>
            <a:pPr algn="r"/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тополь</a:t>
            </a:r>
          </a:p>
        </p:txBody>
      </p:sp>
      <p:pic>
        <p:nvPicPr>
          <p:cNvPr id="32770" name="Picture 2" descr="Тополь Вильсона * справочник по биолог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7" y="2500305"/>
            <a:ext cx="5429289" cy="4150833"/>
          </a:xfrm>
          <a:prstGeom prst="rect">
            <a:avLst/>
          </a:prstGeom>
          <a:noFill/>
        </p:spPr>
      </p:pic>
      <p:pic>
        <p:nvPicPr>
          <p:cNvPr id="4" name="Picture 3" descr="C:\Documents and Settings\Admin\Мои документы\ФОТОГРАФИИ\img02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70" y="5229504"/>
            <a:ext cx="1071570" cy="1628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7715304" cy="114300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Как одним словом можно назвать эти деревья?</a:t>
            </a:r>
            <a:endParaRPr lang="ru-RU" sz="3600" b="1" i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4876" y="1571612"/>
            <a:ext cx="4429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pitchFamily="34" charset="0"/>
              </a:rPr>
              <a:t>Лиственные.</a:t>
            </a:r>
            <a:endParaRPr lang="ru-RU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1746" name="Picture 2" descr="Tryavna: Лиственный лес на окраине города Трявна KOZF-T169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214554"/>
            <a:ext cx="6000792" cy="4500595"/>
          </a:xfrm>
          <a:prstGeom prst="rect">
            <a:avLst/>
          </a:prstGeom>
          <a:noFill/>
        </p:spPr>
      </p:pic>
      <p:pic>
        <p:nvPicPr>
          <p:cNvPr id="6" name="Picture 2" descr="C:\Documents and Settings\Admin\Мои документы\ФОТОГРАФИИ\img02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5264122"/>
            <a:ext cx="1571636" cy="15938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Челябинск\Сарафанова Л.М\DSCF231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4284663" cy="3213100"/>
          </a:xfrm>
          <a:prstGeom prst="rect">
            <a:avLst/>
          </a:prstGeom>
          <a:noFill/>
        </p:spPr>
      </p:pic>
      <p:pic>
        <p:nvPicPr>
          <p:cNvPr id="5" name="Picture 6" descr="Урок по окружающему миру во 2 классе Учитель начальных класс…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785794"/>
            <a:ext cx="4357718" cy="326828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4643446"/>
            <a:ext cx="77152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857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pitchFamily="34" charset="0"/>
              </a:rPr>
              <a:t>Кусты и деревья, листочки на ветках.</a:t>
            </a:r>
          </a:p>
          <a:p>
            <a:pPr lvl="0" indent="2857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Arial" pitchFamily="34" charset="0"/>
              </a:rPr>
              <a:t>Лиственный лес это, помните, детки.</a:t>
            </a:r>
            <a:endParaRPr lang="ru-RU" sz="3200" b="1" dirty="0" smtClean="0">
              <a:solidFill>
                <a:schemeClr val="accent3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7" name="Picture 3" descr="C:\Documents and Settings\Admin\Мои документы\ФОТОГРАФИИ\img02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4903805"/>
            <a:ext cx="1285884" cy="1954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650</Words>
  <Application>Microsoft Office PowerPoint</Application>
  <PresentationFormat>Экран (4:3)</PresentationFormat>
  <Paragraphs>113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Helvetica Neue</vt:lpstr>
      <vt:lpstr>Times New Roman</vt:lpstr>
      <vt:lpstr>Тема Office</vt:lpstr>
      <vt:lpstr>  «Что такое хвоинки?»        «Окружающий мир»              1 класс </vt:lpstr>
      <vt:lpstr>Повторяем, то, что знаем!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одним словом можно назвать эти деревья?</vt:lpstr>
      <vt:lpstr>Презентация PowerPoint</vt:lpstr>
      <vt:lpstr>Что общего у лиственных деревьев?</vt:lpstr>
      <vt:lpstr>Мудрая Черепаха и Муравей Вопросик принесли вам веточки и шишки  деревьев. </vt:lpstr>
      <vt:lpstr>С помощью атласа-определителя«От земли до неба»  узнайте названия этих деревьев.</vt:lpstr>
      <vt:lpstr>Презентация PowerPoint</vt:lpstr>
      <vt:lpstr>Как можно одним словом назвать эти деревья?</vt:lpstr>
      <vt:lpstr>Чем хвойные деревья отличаются от лиственных?   </vt:lpstr>
      <vt:lpstr>Что такое хвоинки?</vt:lpstr>
      <vt:lpstr>Если иголочки вместо листвы, Хвойным тогда этот лес назови. </vt:lpstr>
      <vt:lpstr>Хвойные деревья называют «вечнозелеными». </vt:lpstr>
      <vt:lpstr>Толкование слова «вечный» </vt:lpstr>
      <vt:lpstr>За ответом отправляемся на прогулку  в хвойный лес.</vt:lpstr>
      <vt:lpstr>На ветках мы видим желтые хвоинки.</vt:lpstr>
      <vt:lpstr>Под деревьями мы нашли желтые опавшие хвоинки.</vt:lpstr>
      <vt:lpstr>Наша гипотеза не подтвердилась. Хвойные деревья меняют свои хвоинки, но не все сразу, а постепенно. </vt:lpstr>
      <vt:lpstr>Практическая работа. </vt:lpstr>
      <vt:lpstr> </vt:lpstr>
      <vt:lpstr>Сосны больше других деревьев любят свет. Поэтому ветки и расположены на самой макушке. Сосновые леса более светлые, там много кустарников и трав, грибов и ягод.</vt:lpstr>
      <vt:lpstr>Ель любит тень.  Еловые леса темные, густые. В них всегда тихо. Ветры и метели не долетают в глубину леса  из-за густой хвои. Поэтому клесты и выводят своих птенцов в январе месяце именно в еловых лесах.</vt:lpstr>
      <vt:lpstr>Наблюдение 2. “Ветки”.</vt:lpstr>
      <vt:lpstr>Презентация PowerPoint</vt:lpstr>
      <vt:lpstr>Презентация PowerPoint</vt:lpstr>
      <vt:lpstr>Презентация PowerPoint</vt:lpstr>
      <vt:lpstr>Презентация PowerPoint</vt:lpstr>
      <vt:lpstr>Страничка для любознательных.</vt:lpstr>
      <vt:lpstr>Лиственница - это единственное листопадное хвойное дерево.   В пучке по 30 - 50 хвоинок. Лиственница листопадное, но не шишкопадное дерево. На лиственницах, в отличие от других хвойных пород созревшие шишки, после выпадения семян, висят годами.</vt:lpstr>
      <vt:lpstr>Презентация PowerPoint</vt:lpstr>
      <vt:lpstr>Презентация PowerPoint</vt:lpstr>
    </vt:vector>
  </TitlesOfParts>
  <Company>Eurocem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Екатерина Чичкина</cp:lastModifiedBy>
  <cp:revision>61</cp:revision>
  <dcterms:created xsi:type="dcterms:W3CDTF">2014-10-16T17:46:15Z</dcterms:created>
  <dcterms:modified xsi:type="dcterms:W3CDTF">2020-10-27T22:52:37Z</dcterms:modified>
</cp:coreProperties>
</file>