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306" r:id="rId3"/>
    <p:sldId id="302" r:id="rId4"/>
    <p:sldId id="305" r:id="rId5"/>
    <p:sldId id="264" r:id="rId6"/>
    <p:sldId id="280" r:id="rId7"/>
    <p:sldId id="265" r:id="rId8"/>
    <p:sldId id="267" r:id="rId9"/>
    <p:sldId id="266" r:id="rId10"/>
    <p:sldId id="268" r:id="rId11"/>
    <p:sldId id="273" r:id="rId12"/>
    <p:sldId id="274" r:id="rId13"/>
    <p:sldId id="281" r:id="rId14"/>
    <p:sldId id="259" r:id="rId15"/>
    <p:sldId id="282" r:id="rId16"/>
    <p:sldId id="307" r:id="rId17"/>
    <p:sldId id="308" r:id="rId18"/>
    <p:sldId id="277" r:id="rId19"/>
    <p:sldId id="258" r:id="rId20"/>
    <p:sldId id="286" r:id="rId21"/>
    <p:sldId id="309" r:id="rId22"/>
    <p:sldId id="284" r:id="rId23"/>
    <p:sldId id="257" r:id="rId24"/>
    <p:sldId id="260" r:id="rId25"/>
    <p:sldId id="279" r:id="rId26"/>
    <p:sldId id="287" r:id="rId27"/>
    <p:sldId id="261" r:id="rId28"/>
    <p:sldId id="288" r:id="rId29"/>
    <p:sldId id="289" r:id="rId30"/>
    <p:sldId id="291" r:id="rId31"/>
    <p:sldId id="293" r:id="rId32"/>
    <p:sldId id="296" r:id="rId33"/>
    <p:sldId id="290" r:id="rId34"/>
    <p:sldId id="292" r:id="rId35"/>
    <p:sldId id="294" r:id="rId36"/>
    <p:sldId id="297" r:id="rId37"/>
    <p:sldId id="310" r:id="rId38"/>
    <p:sldId id="304" r:id="rId39"/>
    <p:sldId id="298" r:id="rId40"/>
    <p:sldId id="299" r:id="rId41"/>
    <p:sldId id="300" r:id="rId42"/>
    <p:sldId id="301" r:id="rId43"/>
    <p:sldId id="31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 varScale="1">
        <p:scale>
          <a:sx n="79" d="100"/>
          <a:sy n="79" d="100"/>
        </p:scale>
        <p:origin x="90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14553"/>
          </a:xfrm>
        </p:spPr>
        <p:txBody>
          <a:bodyPr>
            <a:normAutofit/>
          </a:bodyPr>
          <a:lstStyle/>
          <a:p>
            <a:r>
              <a:rPr lang="ru-RU" i="1" dirty="0" smtClean="0"/>
              <a:t>Перспективная начальная школа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Окружающий мир: </a:t>
            </a:r>
            <a:r>
              <a:rPr lang="ru-RU" sz="4000" b="1" dirty="0" smtClean="0">
                <a:solidFill>
                  <a:srgbClr val="FF0000"/>
                </a:solidFill>
              </a:rPr>
              <a:t>«Великобритания»  </a:t>
            </a:r>
            <a:r>
              <a:rPr lang="ru-RU" dirty="0" smtClean="0"/>
              <a:t>4класс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357694"/>
            <a:ext cx="3357586" cy="22860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Выполнила: </a:t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учитель начальных классов </a:t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МОУ «СОШ № 55»</a:t>
            </a:r>
          </a:p>
          <a:p>
            <a:pPr algn="l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Спиридонова Т.Б</a:t>
            </a:r>
          </a:p>
        </p:txBody>
      </p:sp>
      <p:sp>
        <p:nvSpPr>
          <p:cNvPr id="22534" name="AutoShape 6" descr="data:image/jpeg;base64,/9j/4AAQSkZJRgABAQAAAQABAAD/2wCEAAkGBxQTEhQUEhQVFRQUGBYVFRQVFRcVFhUVFhcXFxocFxcZHCggGB0lHhUVITEhJSkrLi4uGB8zODMsNygtLiwBCgoKDg0OGxAQGywkICQsLCwsLCwsLCwsLCwsLCwsLCwsLCwsLCwsLCwsLCwsLCwsLCwsLCwsLCwsLCwsLCwsLP/AABEIANEAoAMBEQACEQEDEQH/xAAcAAAABwEBAAAAAAAAAAAAAAAAAQIDBAUGBwj/xABHEAACAQIEAgYFCQUHAgcAAAABAhEAAwQSITEFQQYTIlFhcTJTgZGhBxYjQnKSscHRFDNSgvAVQ2Ki0uHxJMIlNFRjc5Oy/8QAGwEAAQUBAQAAAAAAAAAAAAAAAAECAwQFBgf/xAAyEQACAgEDBAECBAUEAwAAAAAAAQIDEQQSIQUTMVFBIjIUFVJxIzNCYYEGNJGhJEOx/9oADAMBAAIRAxEAPwCAGrTONwHnoEwJNKBteHfurf2V/Cg0IeCTFA4OgA5oAMGgA6QUOKABFAAoAEUCAilAEUAERQICKBQ6QUOaADzUAc5BoM4SWpAwFnpQwbfhrfRW/sj8KEXofaSZpRwM1AB5qADDUgB5qADzUCgDUAHmoAGagATQAeagBJNKIHmoAGakAMUCgNAHOxSGcAigQcw+FLzEdkSd9vdSOSXkkhW5+DYcM/dW/sinotQ8Ei44UEnYCSfCgc2Iw+IV1zKZHf5UCKSaygsLi0uAlDMb+2gFJPwEmMQ54b936Xhv+hoBTTGf7Ys/xj3H9KBvdj7HLvE7SmGaD5HnrSCuyK8hnidoKGzdkmAYO4oDuRxkfv4lUXMxhdNfPagVySWWD9pXJnnsxM+FKLuWMjb8QthA5bstse/+ooGucUsiLXFLTGFeSfA+dAisi2ODGIU6wN2O+gduWMgGNTsdr956HjFAb0KTEqXKAyy6kd1Aqks4Ds4pWZkBll3HdQIpJvA+1IPOdzTEZwJpRCz4IpPWQJHZBEE75u70dt6ZP4LWmTwzRcJ/c2/sipkSQ8CuI/urn2T+FAT8FDgL/V2boPNFdf5pU/lTcleD2xZK4J9Et+fqEe8BvzoQ+vhMa4PayOobUXrZJnmZP9e2gStYf7j9vBW/2plyLlCAxGk6UYHKK3kfEXUTEXM9suIAAAmNBQ8DW0pvgXxFVe3ZyLkD3IiIgnSgLOYrA1irxexaTmA5bw6sQPx+FKJJ7opErEMThbKDe4VX4/8AFA5v6Eh7g9hWV7TgN1VwgA9xmD+NHkdWlhp/AzwHDqbRYqMwLQee1GBtSW3JX9YTh0tr/jdvAKdPj+FKR5zDCHsRdKLhWAkqrkD3Ug5vG0teC2wlrOTJeXdvKfw1oJa1iOSt4WSty3cP9/nB85n8xQRV8ST9mlmgtnPBTDOYqKBCXgFaHysqzlBkgMZn0QTqdOXeO+klgmq3YeDU8J/c2/sipUWIeBWKXPbuKgLHKRp3xSN48j3W5LggHgF1v2UZSCRlcH6sNmGb3mo+4hq0s24juI4FiAuJC22YvcULt2l7RLb7be+kVsRZaWxKWEOY7otdsm29svdKsJHcvOKFagnopwaa5H7vDbiYpnZTkyAZ+ROmlOU0xXTKM8tFbe663fuPbt5g0DXbSPGnZRA1JSbSFYhbt0Wi1uGW6CQP4RGup86Mg1KWMoT/AGcwfEGDBU5PEtqY/rnQJ23liDw936hCGVUQyw5MT/sKMh228Jknh2Ca1fb0mRlEue8d/wAaUdGDjIVwbDstplZSCS2nmKBYRajghcO4ay2buZTnYZQvOB+p/AUEcK2ovI8uDecLKmEDB9tJjegXY/pEHD3ba3rSKWRvQI5TuPd+HjRkNskmkIxHB3VFZGZnXKQmkA7mKQR1NLg0E6UpZOe00zwwaBB7DYnIScqnzGo8QRsaGsj4T2mu4T+5t/ZFORbr8ItuB8StLba20I8nfnUdlcm8o0KbYxjhkoX2cq6RKnUTpFNcdvDFVm/lF5bvTyqu4luM8+SFxHiiW4zc9NKkhU5ENl6iVnFuLoyZV1Jqaulp5ZXtvUlhEAVKVAUgB0AIN0TE6zHtImgMge8BoT8D5a93toEyHcuAb89oBJPsGtKDeAmuqFzE9mJnU6d+nKgMh9YInl4gjw2NAZF0CjGJvFROWdCTrAAHifP4GkEbwOBpAPfQKjntNKAYoEDpRDacI/c2/s05F6H2oktZU6kCaB+Rq2HXQR4GnZQEq3jLoG4PtpjjFj1ZJfIzcVnILxA5ClWF4EcsjoUDlQNBQAKQAUAMvYBIbmDPnpGtAmBN/DZj6RGg005GZFANZHrtuSCDBEkc9xGopQaBctShUk6qVJ56iJ86Aa4Bft5lIPP9Z/KgGs8BWbeURJOpOvjSAlgRiLGaO0RE6QCCdIkEcvzoBrI7QKc9imlAOgQFKIbPhH7m39mlReh9qJ1KPKjinGDafKEB0BmY39lBBZbteCL85G9WPvH9KMjO+/QPnI3qx94/pSZDvv0F85G9WPvH9KMh336B85W9WPvH9KMoO+/Qfzkb1Y+8f0oyhe+/QXzkb1Y+8f0oyJ336B8429WPvH9KA779B/ORvVj7x/SlDvv0GOkberH3j+lAn4h+gfONvVj7x/SgPxD9BHpI3qx94/pRwL+IfoL5yN6sfeP6UB+IfoHzkb1Y+8f0pA779BHpK3qx94/pQH4h+ijIpCAGWgMgC0omTacHX6G39mlL1f2omRQPMt0kU9d/KKRlW5PcVeU+NI8EajL4T/4H+IYk3rjOVifqgaAf1rSRSXCH2ucnlrAm9dLKi5AMk9oCC0xGbxEfGjAkm2ksCkvxba31YJJnPHaG2m3h8TvSY5yKpNQ24FcOxZtMSEzSpXWRvQ0mLXNwecDOFJVlbLmykHKRoY5GlfIxZTzgVfOZicuWY0AMCABp7qVcISeZPOB3G4jPli2qZVC9kHteJ8aSKwOsk5Y+nAg3vowmQSGzZ47R8D4UuOciZezbgZynuPup2Rm1hZD3H3UZDDEXNBJ02HvMCkbSFjCTeEgFT3H3UgbWFlPcfdQLtY9lpSNsOKBBtr6jNJACAMxOwBnX4fEVBbqFB4wa2h6TPUw37sInWum9i3bVFIbKIkBj+Q/GovxNj8RNaHTtLWsTtz+xFu/KCOSOfJQo/wAxNM7l79If29BH2yvxHTq8fRtkebx8AKRq1+ZDu9pI/bWv8lbf6VYtp1Qexifi1NdLflsdHqEYv6YRX+DbdCMQXRXOpu2wWj+NTH5tRppKFji2O6lHu6aFqXOecGqKHuNX+5D2jA7cvQWQ9xpO5D2g7cvQWQ9xo7kPaDZL0KCHuNL3Ie0Hbl6DynuNJ3Ie0LsfoTkPcaO5D2hO3L0DIe40dyHtB25egZD40dyHtB25egopyafgRxx5Mj8pGLy2LdoEh71wBcsSQnaOpOmuWo7nhFnTRzJs0XB8T11i3cO7qCftfW+M1JHlZIJxxLBLK07AwwYNBmtAmgTBXY+3LR6xHtnzGo/P3VQ1ccNSOo6DZmudTMxhx2RU0fBVszuHacMFW0LEACSdAKQEmDqyQTGixOwiZjfnodPCgVFzwHit2xhC9lir2LnLmjEMQfA5mHsrM1ME5LJ0ehkp6eUX8M7lwjiGfDpdcgArLEmAIJEknbasC1SVjihJRSYm5x6wP7zNv6CO408VUipoaPUz8RZE51ryV2K6a4dOV0zsQoAPtLae2rcOkauRG760JwPS8Xrtu0llvpJ1ZlEECYI3BqaXRb4wcnISN8G8YL04wD0gy+JEr94SAPOKoWaLUQ+MkqnBj1u6GEqQR3gz+FVJb4+cj8IVTdz9i4QKNz9hhFJx301+z+ZrpeituqWfZjdRX1o5B8qOKLYnD2lJORS5UcmZhB9y1oXy5F0cG4s0fyc4oGxcthsxtXDP2X1U+WjDTfKakoeUQ6yvbJGsJqYqHPZpMmaCjIFR0mnqdJBDCCNCN9jVfU/YavSM9/C9DbRcNp3iXtWg5iJJYIW05xUNLeMGlq4KM8+0Moim2YCaqvagkqfpJJJ+yu1SlXCHMgXMqEkfSnMDlOUohXfca/E0AljgbdwpcmJlSRu2YbxOn1n0Ph4Uongd4QM641QDFy2G117S5okgAa5mqnql4ZsdKnlzj7R13gtz/wAKDHYW3Y+QYk/hWJH/AHa/cnv8MrsBfS+0qbZH+Fstwead1dlKG3wYyk/kteKdDetX099zADRvuNCfZFV1qpLgn7S8lThcDYw19EtC6z22IJuXBKsV+qVG0E8qlzOyDbGNxjLBZY3il47C3IOmhJju3WiFPsZK3JVYnid0MrPmG5zBVXtDX0gsn2motRo6pQeSWq6eTYcR45h7Bi9eRD/CTLfdGseNcSqpS8I1VGTWUiZh8QtxQ9tldW1DKQykeBGhqOUXF4YhU8d9Nfs/ma6Xon8uX7mN1H70cB6W4p2xl5mUwxZQYIzKnZ7JIEgEVcm8y5LVT2VpRNJ8nPEfpgnVLbDowzT2rhUgiQf4RmA+1T6HiZBq68159HSCauGWH/YOH9UPef1rgfzbVfqOm/K9N+kB4Dh/VD3n9aPzbV/qF/K9N+kzHyi8HtJgbhtW4fNaAiSdbiggCat6HX33W7LJZQq0VNL3QWGc7XElRZ7uqWPMEkfECujp+TP1q5TfoaOKeInSAsCBIBnWN96nwUcsbHv+NAg6iM5J3O5JIAkydSSByNAeRzDX71s/QOA11WUrEyAJ1BEcjG/sqG6KkuS5o5OM+H5N70Y6aYf9ibCsWH0LBLhGhZlPZYfV1O+3lWa9BPuq2PjJozluTImKsqlouBMCVIOoYDkfEa+w11+cmLzkn8B6X4hEthbubTVLgLgQY3MHlOh5+VUVCm2bRPKU4Ircd0kuftzMbYUsVkknIsiJPhT21XHaNUd/JExXSLENmJYLlcKcgAEEgSCZJ33BqSEotZQjrwys4ji3e2r9YxjtQXJEgiOcbxUeocVXkloi5T2km7j7rW1LXMMWJLEMSbjE6ksTpJ8dPGuW2R3fJ1MZyhHCwXfQfj9zB5i/aw9ztOk9qyRMso/Ff8Omu8OorjPj5RDbp3Jb4m/6UYoIpuAiFts4O4MAkbbitDo/FUv3Ob10d1sUedrVx1yNeJbL+7tE66mTP8Ckx4nltVnPPBeVaisyLLg2Ke3fw95lBAuJLwYRSSjA8gIYnTu50+DwyrbLemjtdaBjltlry87YPLSCmY+Ue3PD73hkPuYGr/TXi9EdnKOU4yzGHw79ygHyafzX411tEvqaM/XVZpU/7jmHwwAJJUsSgXQsoLB9+R1C940NW85MdLHkViLRzHKCOzcEiFhVJCnxkADxmkY+L55G7WMtnMFOUHKSGAJaEYEaDQydO6aEwlHHgZuYoL1TCT1TZzoBpKmB4dk/eoksoWme2aZPu9bhsVbylAPpOqlZDAHKwI2bX4GqlU0oNSyblyxPguOBnrMti2GViz9Y2abeQTBCsOxlI38dR3WtTqJ0Q7kZcfCIY6eFkuUPrgjbUlgc2bLcGsEheXl2pI71qzoJxt/iIo6uDre0r+lXZx7qJh1tAx3HcDuJinzhvzkjrlhIju8NiADmTsBSQSWH0jFl1EEFVPtqriVa4LHEmVnDyrhkYEqEdmB0IBYMpHuFTwxbDDGPNc8mm4PhMOt9rDlOssXWRFVVQ3crZYdiD3TMjSaxVlm6nDC9mexWJOa5lINoXGQ5TlBLy2VeeXfXyjelVOZZf7i97+lfsX2I4niXUYfEX1Fp0KLcI1TLEKriNIP1p0q5o665ZjDgo63RypkrGZS9wu/h3S8sXV9MEjN49pde/wD4qW7TSh+xT355Yq2wuWruYstt2JgwqIWOuTm31RlFQeBFU5PJ2LhGJF2xauCIdFOkxt461oQeUZFqSm0jSha8wOyDigDO/KAk8PxPgk+4irvT3/5ERk/Byy0eswpTmtlHXxys0/gtdTF4mmNnDuaeUf8AJW2sW8aMdgN+QBHs9I++tFHMNvIlmJ3JPn4Uo3JDxVqDmFMkieuWeGAYiRDUbuAdeHlGr4hwsX7Vi+/WG2qLOSewXUBW0BiTbMn7NZtk3CTSOirjCyEHL0WPAeGXFBXBgwWRbi9knI2uaWI7O510OgjWoubfvLDrhCPAriCX7SZspuqC73iDlKFpBEHmAZ23Owra0M1XS8fBjayCnclkoekmOFy/1iTDW7Y2jtKDqKs03Rsy0QW6adPEiDZu3GdoQklMuUSYJ5gDbai3Hy8DYlunBGIQ21IuALYZWKidBBYkiOcHwrLo1carJRb4NnUaOVunjYlybzjPCuH4dGv2rNt8S+zlmu5HOpbtEhddtBJisiMrpz54Qunrdk0mcvu8Gv3Dc6hWcKM7KurAA5QQOe9alV8PE3j4H62h0vMflk22Tesm2wIeNAdCrL3zUMZdueUaGFqdPtZXcAxtxGUvKhjlJaYAkq3nGc7Vv0zlJcnLTjjgkcT4a124oRhNzLkQkLBadFnbY/Cqeqgq5N/A1TlLEToPQjFZsN1ZPbsM1px3EGR8D+NS0yzEzdRFqWTe15kdeHQBR9N1/wCgxX/xn8RVvQv+PEbPlHL+BWB1WHb+MXLbeI0I/wC/3V1EvJLpsNbWZ3C4C+WKJauOVJXsqSJUxoY8K0FYjm56We5pItLPRvEn0glsf43E/dTMw9oFNlqIL5JYdNul8Y/ctsF0Oz+k9y4e6zb/ADM6eMVBPXRRah0lLmc0iZxHoimEsPiLmElbYkm7czkjbS2GC+xlqtHW9yW2JbWn0tfltm16BcMzWetOQWrqFOpVAoADaaKABz2HOqGrue7Hyh1s44UYLCRiulvFLWGxV5MPNoIuRWQyDdglw+bNmBzAd2nnWvo9LKypTk+WV/xrhmL5Ig6VlbRTEKGzhlLxkdZEalVhgQdmBEjfar09HsW6Mmva+Cl3nKWWslDwLEBhlYBisFQwDAjmIO/+9Zk3KD3ReDo6FC6PbmsnX+g3GLdwm0LVq1cALAWreVcoIHs3HOszV78bnJspajTKmWF4KLpNiLVrHXxeOVbqqeZMwIIA15Uuny4mrp5r8OvZd9HcJax+HV3e6yglHUnKGK8w0BoOhkGfGlu1NkHgzbbZQk1EvOC9HsPhM7WVKlwMzM5bRZO52GpP/FU52zswmQ23zs+5nKujeOtY3i15mVWtXjdKKRuq5VVh3FgJ9tdLDTquiOfJFTfPc454M0MiL1TywRgqDTkSD2uRMDznwrcht2LJQlnIniva6tTJAVixXVg09nTug1U1rTkhkItv6fJpfktvqHxNsbRbZWO75S4Yg8xqtRafyyHXYwkjrwrzc6QFKBTdMdcFiR/7bVZ0f86P7jZeDn/RXApdwigvkNtlcNofWLz7wTXY1wjJPc8FK6+ymcXBZL66cOpy3Lv8mYID5DRj7CaXbRHy2xn4nWz+1KI2OIWVMWrD3G5ZbbE+0uAaVWx/9cCOdNr5utK3jHT/ABFkC2ENtRppBG+uYrqCNdAwrPs06nNyl5LdSrUUk8lRxLpH1tlycW7XI7Ns2yFad8zbe80Qp2y8E7lHHCOkdAuNWVwdtGuKGWSQDm0JJGqyNuW9UdVTNzbSI5RcnlHNPlAtBeIv1bW7qYjLcCyOyW7LA92qz/Nyroemah9hRkvBQuqe4mL0RxFt0uM2Ea0hViLlwgFVILK6lSIIkVNLVxkmsD/wc4vLBxzoilt1uYO4CWlltFSsGcx7bQoSCAO8Des9/V8F2u9V+WdJ6CcIFmyWaOtuRngzkjZPjPjPlWLrHJS2tDr9T33leBXSvB4VQMRfw63WkJJ9sZhsQPKm0OcntTwQS1Eqo8Mpr3TZMOoJawtuOzbUGY/whZJ91Wvwe72Ulqpyl4NbwHii4qwl5AQtwGA0TuRrVKyt1z2luLysnGOjdq3+3XMVaBtJZxEKmwCXGYEMJ0gEmBoIFdJ3pdtRfom0+mUlKWfBV9MsLasOlu3dds3WtciJMt2QBGmgafMVYWosa25ILa6lhlR1N3sr1bW1YaFvSdTzLd2m1M+7lleVigsRLnhV1kvWHtnLmGQiQZHly5e+p6XiaKUsNNM7uDXnJ0hE4rxWzh0z37i21mAWMSTyHfUtVM7XiCyI2l5KDpB0iwt3CYgW79tybbQFYNOnhV3T6O6FsW18jXJNcGK6HcPtXrX0jsAsDKrZQ0s+/fED311FVcJP62UdVfZBLtrJt+E43CYW8bOFwvW3FVTev5gFTNqFDvJY76L7akVUHLECvLUTjBOxs0fTW4FwN3EIQrWk61GI0Ma5WHMHaPzp0W4PgbKEbVyYn5LOLIw/Z7hDM69YM4Bl929pBB/lPfUHWtNJVxvh/kdp54biaHpFwjhdsTiLNkMdgilbjeXVkH21g12XfDNOmmy14gsme4b0Z4bimK2DfsuBIUtMrziZJ99TyutisvksX0XafDmjI9Pej2HsEKmIF51OV7ZgXLawTyOo0g90itPpzlbnKwjO1FmUngrXw19sOSuY24AIXKWYACZ1JMQDB18K140wS3FKV8n9LZbcP/bepDWbJtpKKWIl7mYwAojOygRMQInXWmS1VUWo+BqolLk6VwS5es4a+zq3WZc9vN2izi0NwNu0IgxXPdRvpv1EVF/uW9PTOMXwcpx/S/EYgfT3LrAEhkydlGA5rbUDnvE1r2afSxr/AIS5IZV3T8plBxK71jpkhjlI08zUUI8YEhBrho7H8jXEjcwToYizcKKe8FVfv11asfqFWJpr5LUOFhmb6UNbwuLvWrFtVS86PdAZiNILFRMKx10jnVvT2SlBbjU01W2GV8mX6YYtcTig+HtMLaoqp2dMwJLHTxNaVUJNZwZGskt+CNhMPjjC21usIiGKwANYDMYA8qkVUl4RSlKL8s13R7oiwuJevqiZdRaU5u33lth5Cp66mnllSy9YxE6pFeanVlXxzgGHxaquIt5whJXtOuUnQkFGHdU9GpspeYMbKKfkzeJ+S/Bn0DdT+fN/+gT8aux6tcvPInbiUl/5PWtkixinWDzBE/dIrp6KZXVKfsyJ6+MJuLXgsejvAcRbuE4vF3DaXLAtr1xYzqGDISoiNRPOnPRyQLX1y4/+m46edHP27AtZtOywA9tVPYuFRKq3ep/SlX0semn4ODYHFsmS7aYqwAKsNx2YrV11qWmSXOQ0dEbbWpfBIscXck9YS5P1jq3tPOuanUnyjqdJqeytmOCQ+KxKqbtsOMvNQSQDoTp+AqzVpZJbsFDqPUa7f4bZB4bgb2Xrmw/WuytmNwFzrzy7DT21foqcVlmFddCWEmXXRji64bFJbCEW7mVGS7o1uYB1PIbz3aHlVtPjBVnHcslrib+S/cVLhKIYRg09nuBHsHsrH6rBKMcI3uhJS3KQq7xG81tw112C+iCxiIG/fvzmsRQgpLg2/wAPBSeEV2HxQVTCDmTHMxOtXE1nBb7eyDwkZvjOGuX3tsELZSc2QeipiNBr31e06cnhHP8AU0oqMn7L3hvC8ZhbA6tHYuS7hCCUMADs89BvrtV+Ve2H2pswVbXZPl+Clt3btxiIa694N2PSfcQ0xtp4bVR7e58I146lVQ88G74P0YAVTcEGB2J2020rZi8RSRzVt+ZPBpbOGVR2QBRkrNtj1INLya8uO3CoAFAHJ+O4q7+13VW4w+kKgZiAJIA8hXoGhf8A48P2OO1WXfJf3L3j3Q7G4dA6XWvj64QsGXyWe0PL3VOrs+R9mknFZXJa8L6QvgOFPexZYPmcYdHnrHJAygA6+lJ8qisw5cF3S7o1/UcpwGHyWVtnuGYDvqbbuhtZReqnC3fBjlvBR2oMDY8v99qjhRCLLN3VNRZHHhf2Jti7dMhGcwJME7VYyZ2ZSErjLnJ3nwY0ZYmWN4osxi4SSJHaJkHY+IoyKrJR+Qxaa2qiCqx2RqBHh76ZOMZrEuSaGpuqe6Mmh5XuZGicnMxpy3Puqt+DqznBeXWNXw2/Aa4oQQV3BG/eIqD8A08pm2v9UxcGpwI9p2XZiD3gxV6mlVrg57X9St1cueEvCH/2+76x/vGpsmdlibWJcNIZgTuQSDSJJDnZJ8NnUmGtSigoAKgC6Bry47cXQARoA5bxPgl+9ib5t22ZS7drZfedK7SjX0U6eKnL4OZt0N1t0nFcZLA2uMW1hMTcUDlms3I8jcUkew03810kn5Llek1UY44ZkuJYe6bufFtduXRoGvMWy/ZGw9laFM6prMHkztVLUR4msDVWSgOtiWKC3plBLDTUE7kHx/IdwpMDtz27QYbEsk5Y7WhkTpvShGTj4EWbhVgw3UgiRMEbGKQRPDyHeul2LGJO8COUbClQN5eWLv3y8SBI5gQToq6+xQP+TSYFlJsAvnLkgESSCRqM2WY88q792kUYDc8YG6cNGmvgcwT3f1tUdlsYryWaNLZZJYXBb4e+lxSRhk00IF1gdu8iD7YrHnfZF/edPDQ0zj/LREu3AslsNfXmMsXNvJqkjqLfiSIpaCheYExOnbSIY3GkZrboLZVef1R5CJ8fGxXqbVzLwV7dDRJYgmmbzh+OS9bFy2ZU+8HmCORrThNTWUYltcq5bZD5pxGZX5xYn1p+5b/01l/k+l/SN/NdV+oP5x4r1x+5b/00flGk/SH5pqv1Go6MJiLy9ZfuE2zoqZUGbvJIUGPxrl+ry09M+1THn5Z0XTZXyhvtfnwi/cRtWHlvyaiIN+pYliJTcUwqXFKuoI/DyPKr2mvnVLMGSzohbHbNZKzD9H8M393qN+2/v9Ku20Opjqa93z8nHdR0D0tmPh+B35s4b1f+d/8AVV3YjOwgfNrDer/zv/qo2IMA+bOG9X/nf/VRsQuA/mzhvV/53/1UbEJgau8DwayWVQBvN1hH+am4iPVUn8f9CMDwfCXQSlsldIbM+Vgf4e1+MbihJMJV7fIOIdHcOqgi2PSUGWYiCddCaq65uFLlHyXemVxnqIxksorb3QnDn0Fe2T6tywHsaY99c5HXz/q5Osejh/S8CT0FvhGFi+DmHo3AUgid3UGfKKs163Tt/wASJVsqtj9kikxmAxuEULfc22YkqylHVojNEDNOo0IAqVdmx5gSV2OMMSfJGxvE3uJlIUkA9rIszG47qdBKPCGT+rlj/Rrity1c0B1ID2tdfYdjoYPn41bpc65YS4M/U113Qbb5XydOVprWOdxgwRoM0VYtlmVRuxCjzJj86hvs7dcpekTaavuWxj7OjNwJ5IF51SUyhXuLlVSJXRwBIBGg5zXnL1kZPLjyegxnGMUlHwUXEbxs3ClzFXg05iEt3nENlMTJ07J0nSat1pWR3KK/6L1UVYsxiv8AkrE4psWxFz0g5hMQdTEqJ0y6QO+dhzm7a/Siz2v7L/kjpjRkGa/dzQ0nLeIBgDc7wZPt5U7t88JEqhz4Q9geNW0eWuFp37DCBHIR3itLp83TZlrCKHVunz1NOILleDS4XELcUOhlW1Bgj4GulhNTWUcHfROmx1z8odinEIm4wAJOw3pspKKyx0YuTwjK8e4liLdt1KhcxlWV5cWieY+q0e6syXUITTjHydFpOkfXGc+UvKKLjWNwrWkFtNFWHeTLmd9R2dBt41BKXo6KMIKEt2Gvj+xY8N6UOtm2MoMKogCIUdkTyWtSN0Y1pvyco+lyuukoeC9XjFu8rL6LoVzKSDpmiVYaMKq6y1Tolgfp9BbptTBy8P5NDhCpXQezl7e+uPbOhsTUiQjgCWhQOe0nwFL5IpLPCMb8pxlLGskNdG0crdaOi8MhmmmYfCoRLd0x5xNX4tb0I19DLbhdp3uA/GulaXk5ubwsG/wqQommFF+TDGmmWPYO7kuI/JWVj5KQT+FV9XW50yivRa0c1C6Lfs6+a8taw8Hcow/Soub7Kt62ggdkjtaoVMHyJ0rZ0eFWnhmppFHZzFsq2xF3Kfp7BPpSANY0y+3eY+sPZZ2xznDLGIZztY3eFzt/9TZIIZNtIEn2bkA8/dT1hf0sFKP6GQf7DH/qLPPmeU/jFS99/pLH4p/pZqejv/lrX2fzNdRpP5SPP+s/7yf7ljVkyxrE2c6lTIkRI3HjTLIb4uLJKrHXNSXwUGP4JfvEdY6ZVn0c0mYmZGmw5msqnpuyWW+DoH1uPbxCPLMHxLg+HsvpeZlBMgQwkbADc+f41JbGCeIlvRdyUd1vCBbtX7vZsWmVCAG3hsugO/id/wCI0kYSl4J7NXXXxlIv+CdGMSrZ3YTAEbDT+tqnjpNyamZWo6qm1t5wSsR02Fg3FORijdWVBKszAkNGhUBY3JE8qyLekRz9Ei/V1CU4pzRNwnSe05Vwd9QG294JHxqpPpl8VnGUXIa6if05wyL0xvdZatEGR1jg6zqVQ/kadpYSjnKG3uO5YZF4TwJ3AkQsad5nc+HdWzp9E5PdPgyNV1GMFthya/A8NW2NBWs2c/KbkTqQYYA0GbgGakBHQOh/HBcti05+kQQJ+so2jxG3urgus9NlRa7Ir6X/ANHYdO1ivrw/uRY47hdi42a5Ztu22ZkVjA21IrKhfZFYTNqu2cViLwV13g2G9Ra/+tf0qeOos/UWY3We2V+I4ZYH9zaH8i/pU8LbH8ssRtl8sbwvCbJktat67AoNu+I511nTtE1Xut5bOa6p1ixz2UyaS+SztIqgKoCqNgBAHkK14xUVhHPWWSsluk8sVNOGBTQKQ+I4Q3QF6xkX6wSJYd0nYeVMnFy4yS02qt7sZZDwnRvC2zItKzfxvLt72mD5UyNEIk1muun5ZaogGwA8hUvgquTflis1KNMxxfoRhcRdN1gys2rZGyhj3xyNQypTeS1DVzisEuz0bsIAEQADQCSdPaamj9KwiN3yl5JdrhVsR2RpqNNj/RPvprhFvOEHfnjGWWFtQNhTiHI5NACWoA54WpDPwFNAgaOQQQSCNiCQQfAjamTrjZHbJZQ6uyVct0Xhm+4ZxG6bSFiHJUEzofeP0rntR/p2ubzU8HTabqzUVvWR18Wx+qo/nJ+GUTVaP+nLc8yRd/OakuE2MG3JltfDYe7n7a2dJ0mmjl8sz9T1W25bY8IdFahmANAgJ/qKTkekgtY9/LygfjSZYuEGfLv/ANqXLEwgf17KBMIFKNCpQCoAKaABmoAMNQAeegBPWUAc+pDPBQIKWlA2vCf3Nv7IpGX6/CJgpqJ5eBQpxGGaUBNIICgUOgQTQAQpQDpBQqUQS1ACTQAkUAKFAoGoAbp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6" name="AutoShape 8" descr="data:image/jpeg;base64,/9j/4AAQSkZJRgABAQAAAQABAAD/2wCEAAkGBxQTEhQUEhQVFRQUGBYVFRQVFRcVFhUVFhcXFxocFxcZHCggGB0lHhUVITEhJSkrLi4uGB8zODMsNygtLiwBCgoKDg0OGxAQGywkICQsLCwsLCwsLCwsLCwsLCwsLCwsLCwsLCwsLCwsLCwsLCwsLCwsLCwsLCwsLCwsLCwsLP/AABEIANEAoAMBEQACEQEDEQH/xAAcAAAABwEBAAAAAAAAAAAAAAAAAQIDBAUGBwj/xABHEAACAQIEAgYFCQUHAgcAAAABAhEAAwQSITEFQQYTIlFhcTJTgZGhBxYjQnKSscHRFDNSgvAVQ2Ki0uHxJMIlNFRjc5Oy/8QAGwEAAQUBAQAAAAAAAAAAAAAAAAECAwQFBgf/xAAyEQACAgEDBAECBAUEAwAAAAAAAQIDEQQSIQUTMVFBIjIUFVJxIzNCYYEGNJGhJEOx/9oADAMBAAIRAxEAPwCAGrTONwHnoEwJNKBteHfurf2V/Cg0IeCTFA4OgA5oAMGgA6QUOKABFAAoAEUCAilAEUAERQICKBQ6QUOaADzUAc5BoM4SWpAwFnpQwbfhrfRW/sj8KEXofaSZpRwM1AB5qADDUgB5qADzUCgDUAHmoAGagATQAeagBJNKIHmoAGakAMUCgNAHOxSGcAigQcw+FLzEdkSd9vdSOSXkkhW5+DYcM/dW/sinotQ8Ei44UEnYCSfCgc2Iw+IV1zKZHf5UCKSaygsLi0uAlDMb+2gFJPwEmMQ54b936Xhv+hoBTTGf7Ys/xj3H9KBvdj7HLvE7SmGaD5HnrSCuyK8hnidoKGzdkmAYO4oDuRxkfv4lUXMxhdNfPagVySWWD9pXJnnsxM+FKLuWMjb8QthA5bstse/+ooGucUsiLXFLTGFeSfA+dAisi2ODGIU6wN2O+gduWMgGNTsdr956HjFAb0KTEqXKAyy6kd1Aqks4Ds4pWZkBll3HdQIpJvA+1IPOdzTEZwJpRCz4IpPWQJHZBEE75u70dt6ZP4LWmTwzRcJ/c2/sipkSQ8CuI/urn2T+FAT8FDgL/V2boPNFdf5pU/lTcleD2xZK4J9Et+fqEe8BvzoQ+vhMa4PayOobUXrZJnmZP9e2gStYf7j9vBW/2plyLlCAxGk6UYHKK3kfEXUTEXM9suIAAAmNBQ8DW0pvgXxFVe3ZyLkD3IiIgnSgLOYrA1irxexaTmA5bw6sQPx+FKJJ7opErEMThbKDe4VX4/8AFA5v6Eh7g9hWV7TgN1VwgA9xmD+NHkdWlhp/AzwHDqbRYqMwLQee1GBtSW3JX9YTh0tr/jdvAKdPj+FKR5zDCHsRdKLhWAkqrkD3Ug5vG0teC2wlrOTJeXdvKfw1oJa1iOSt4WSty3cP9/nB85n8xQRV8ST9mlmgtnPBTDOYqKBCXgFaHysqzlBkgMZn0QTqdOXeO+klgmq3YeDU8J/c2/sipUWIeBWKXPbuKgLHKRp3xSN48j3W5LggHgF1v2UZSCRlcH6sNmGb3mo+4hq0s24juI4FiAuJC22YvcULt2l7RLb7be+kVsRZaWxKWEOY7otdsm29svdKsJHcvOKFagnopwaa5H7vDbiYpnZTkyAZ+ROmlOU0xXTKM8tFbe663fuPbt5g0DXbSPGnZRA1JSbSFYhbt0Wi1uGW6CQP4RGup86Mg1KWMoT/AGcwfEGDBU5PEtqY/rnQJ23liDw936hCGVUQyw5MT/sKMh228Jknh2Ca1fb0mRlEue8d/wAaUdGDjIVwbDstplZSCS2nmKBYRajghcO4ay2buZTnYZQvOB+p/AUEcK2ovI8uDecLKmEDB9tJjegXY/pEHD3ba3rSKWRvQI5TuPd+HjRkNskmkIxHB3VFZGZnXKQmkA7mKQR1NLg0E6UpZOe00zwwaBB7DYnIScqnzGo8QRsaGsj4T2mu4T+5t/ZFORbr8ItuB8StLba20I8nfnUdlcm8o0KbYxjhkoX2cq6RKnUTpFNcdvDFVm/lF5bvTyqu4luM8+SFxHiiW4zc9NKkhU5ENl6iVnFuLoyZV1Jqaulp5ZXtvUlhEAVKVAUgB0AIN0TE6zHtImgMge8BoT8D5a93toEyHcuAb89oBJPsGtKDeAmuqFzE9mJnU6d+nKgMh9YInl4gjw2NAZF0CjGJvFROWdCTrAAHifP4GkEbwOBpAPfQKjntNKAYoEDpRDacI/c2/s05F6H2oktZU6kCaB+Rq2HXQR4GnZQEq3jLoG4PtpjjFj1ZJfIzcVnILxA5ClWF4EcsjoUDlQNBQAKQAUAMvYBIbmDPnpGtAmBN/DZj6RGg005GZFANZHrtuSCDBEkc9xGopQaBctShUk6qVJ56iJ86Aa4Bft5lIPP9Z/KgGs8BWbeURJOpOvjSAlgRiLGaO0RE6QCCdIkEcvzoBrI7QKc9imlAOgQFKIbPhH7m39mlReh9qJ1KPKjinGDafKEB0BmY39lBBZbteCL85G9WPvH9KMjO+/QPnI3qx94/pSZDvv0F85G9WPvH9KMh336B85W9WPvH9KMoO+/Qfzkb1Y+8f0oyhe+/QXzkb1Y+8f0oyJ336B8429WPvH9KA779B/ORvVj7x/SlDvv0GOkberH3j+lAn4h+gfONvVj7x/SgPxD9BHpI3qx94/pRwL+IfoL5yN6sfeP6UB+IfoHzkb1Y+8f0pA779BHpK3qx94/pQH4h+ijIpCAGWgMgC0omTacHX6G39mlL1f2omRQPMt0kU9d/KKRlW5PcVeU+NI8EajL4T/4H+IYk3rjOVifqgaAf1rSRSXCH2ucnlrAm9dLKi5AMk9oCC0xGbxEfGjAkm2ksCkvxba31YJJnPHaG2m3h8TvSY5yKpNQ24FcOxZtMSEzSpXWRvQ0mLXNwecDOFJVlbLmykHKRoY5GlfIxZTzgVfOZicuWY0AMCABp7qVcISeZPOB3G4jPli2qZVC9kHteJ8aSKwOsk5Y+nAg3vowmQSGzZ47R8D4UuOciZezbgZynuPup2Rm1hZD3H3UZDDEXNBJ02HvMCkbSFjCTeEgFT3H3UgbWFlPcfdQLtY9lpSNsOKBBtr6jNJACAMxOwBnX4fEVBbqFB4wa2h6TPUw37sInWum9i3bVFIbKIkBj+Q/GovxNj8RNaHTtLWsTtz+xFu/KCOSOfJQo/wAxNM7l79If29BH2yvxHTq8fRtkebx8AKRq1+ZDu9pI/bWv8lbf6VYtp1Qexifi1NdLflsdHqEYv6YRX+DbdCMQXRXOpu2wWj+NTH5tRppKFji2O6lHu6aFqXOecGqKHuNX+5D2jA7cvQWQ9xpO5D2g7cvQWQ9xo7kPaDZL0KCHuNL3Ie0Hbl6DynuNJ3Ie0LsfoTkPcaO5D2hO3L0DIe40dyHtB25egZD40dyHtB25egopyafgRxx5Mj8pGLy2LdoEh71wBcsSQnaOpOmuWo7nhFnTRzJs0XB8T11i3cO7qCftfW+M1JHlZIJxxLBLK07AwwYNBmtAmgTBXY+3LR6xHtnzGo/P3VQ1ccNSOo6DZmudTMxhx2RU0fBVszuHacMFW0LEACSdAKQEmDqyQTGixOwiZjfnodPCgVFzwHit2xhC9lir2LnLmjEMQfA5mHsrM1ME5LJ0ehkp6eUX8M7lwjiGfDpdcgArLEmAIJEknbasC1SVjihJRSYm5x6wP7zNv6CO408VUipoaPUz8RZE51ryV2K6a4dOV0zsQoAPtLae2rcOkauRG760JwPS8Xrtu0llvpJ1ZlEECYI3BqaXRb4wcnISN8G8YL04wD0gy+JEr94SAPOKoWaLUQ+MkqnBj1u6GEqQR3gz+FVJb4+cj8IVTdz9i4QKNz9hhFJx301+z+ZrpeituqWfZjdRX1o5B8qOKLYnD2lJORS5UcmZhB9y1oXy5F0cG4s0fyc4oGxcthsxtXDP2X1U+WjDTfKakoeUQ6yvbJGsJqYqHPZpMmaCjIFR0mnqdJBDCCNCN9jVfU/YavSM9/C9DbRcNp3iXtWg5iJJYIW05xUNLeMGlq4KM8+0Moim2YCaqvagkqfpJJJ+yu1SlXCHMgXMqEkfSnMDlOUohXfca/E0AljgbdwpcmJlSRu2YbxOn1n0Ph4Uongd4QM641QDFy2G117S5okgAa5mqnql4ZsdKnlzj7R13gtz/wAKDHYW3Y+QYk/hWJH/AHa/cnv8MrsBfS+0qbZH+Fstwead1dlKG3wYyk/kteKdDetX099zADRvuNCfZFV1qpLgn7S8lThcDYw19EtC6z22IJuXBKsV+qVG0E8qlzOyDbGNxjLBZY3il47C3IOmhJju3WiFPsZK3JVYnid0MrPmG5zBVXtDX0gsn2motRo6pQeSWq6eTYcR45h7Bi9eRD/CTLfdGseNcSqpS8I1VGTWUiZh8QtxQ9tldW1DKQykeBGhqOUXF4YhU8d9Nfs/ma6Xon8uX7mN1H70cB6W4p2xl5mUwxZQYIzKnZ7JIEgEVcm8y5LVT2VpRNJ8nPEfpgnVLbDowzT2rhUgiQf4RmA+1T6HiZBq68159HSCauGWH/YOH9UPef1rgfzbVfqOm/K9N+kB4Dh/VD3n9aPzbV/qF/K9N+kzHyi8HtJgbhtW4fNaAiSdbiggCat6HX33W7LJZQq0VNL3QWGc7XElRZ7uqWPMEkfECujp+TP1q5TfoaOKeInSAsCBIBnWN96nwUcsbHv+NAg6iM5J3O5JIAkydSSByNAeRzDX71s/QOA11WUrEyAJ1BEcjG/sqG6KkuS5o5OM+H5N70Y6aYf9ibCsWH0LBLhGhZlPZYfV1O+3lWa9BPuq2PjJozluTImKsqlouBMCVIOoYDkfEa+w11+cmLzkn8B6X4hEthbubTVLgLgQY3MHlOh5+VUVCm2bRPKU4Ircd0kuftzMbYUsVkknIsiJPhT21XHaNUd/JExXSLENmJYLlcKcgAEEgSCZJ33BqSEotZQjrwys4ji3e2r9YxjtQXJEgiOcbxUeocVXkloi5T2km7j7rW1LXMMWJLEMSbjE6ksTpJ8dPGuW2R3fJ1MZyhHCwXfQfj9zB5i/aw9ztOk9qyRMso/Ff8Omu8OorjPj5RDbp3Jb4m/6UYoIpuAiFts4O4MAkbbitDo/FUv3Ob10d1sUedrVx1yNeJbL+7tE66mTP8Ckx4nltVnPPBeVaisyLLg2Ke3fw95lBAuJLwYRSSjA8gIYnTu50+DwyrbLemjtdaBjltlry87YPLSCmY+Ue3PD73hkPuYGr/TXi9EdnKOU4yzGHw79ygHyafzX411tEvqaM/XVZpU/7jmHwwAJJUsSgXQsoLB9+R1C940NW85MdLHkViLRzHKCOzcEiFhVJCnxkADxmkY+L55G7WMtnMFOUHKSGAJaEYEaDQydO6aEwlHHgZuYoL1TCT1TZzoBpKmB4dk/eoksoWme2aZPu9bhsVbylAPpOqlZDAHKwI2bX4GqlU0oNSyblyxPguOBnrMti2GViz9Y2abeQTBCsOxlI38dR3WtTqJ0Q7kZcfCIY6eFkuUPrgjbUlgc2bLcGsEheXl2pI71qzoJxt/iIo6uDre0r+lXZx7qJh1tAx3HcDuJinzhvzkjrlhIju8NiADmTsBSQSWH0jFl1EEFVPtqriVa4LHEmVnDyrhkYEqEdmB0IBYMpHuFTwxbDDGPNc8mm4PhMOt9rDlOssXWRFVVQ3crZYdiD3TMjSaxVlm6nDC9mexWJOa5lINoXGQ5TlBLy2VeeXfXyjelVOZZf7i97+lfsX2I4niXUYfEX1Fp0KLcI1TLEKriNIP1p0q5o665ZjDgo63RypkrGZS9wu/h3S8sXV9MEjN49pde/wD4qW7TSh+xT355Yq2wuWruYstt2JgwqIWOuTm31RlFQeBFU5PJ2LhGJF2xauCIdFOkxt461oQeUZFqSm0jSha8wOyDigDO/KAk8PxPgk+4irvT3/5ERk/Byy0eswpTmtlHXxys0/gtdTF4mmNnDuaeUf8AJW2sW8aMdgN+QBHs9I++tFHMNvIlmJ3JPn4Uo3JDxVqDmFMkieuWeGAYiRDUbuAdeHlGr4hwsX7Vi+/WG2qLOSewXUBW0BiTbMn7NZtk3CTSOirjCyEHL0WPAeGXFBXBgwWRbi9knI2uaWI7O510OgjWoubfvLDrhCPAriCX7SZspuqC73iDlKFpBEHmAZ23Owra0M1XS8fBjayCnclkoekmOFy/1iTDW7Y2jtKDqKs03Rsy0QW6adPEiDZu3GdoQklMuUSYJ5gDbai3Hy8DYlunBGIQ21IuALYZWKidBBYkiOcHwrLo1carJRb4NnUaOVunjYlybzjPCuH4dGv2rNt8S+zlmu5HOpbtEhddtBJisiMrpz54Qunrdk0mcvu8Gv3Dc6hWcKM7KurAA5QQOe9alV8PE3j4H62h0vMflk22Tesm2wIeNAdCrL3zUMZdueUaGFqdPtZXcAxtxGUvKhjlJaYAkq3nGc7Vv0zlJcnLTjjgkcT4a124oRhNzLkQkLBadFnbY/Cqeqgq5N/A1TlLEToPQjFZsN1ZPbsM1px3EGR8D+NS0yzEzdRFqWTe15kdeHQBR9N1/wCgxX/xn8RVvQv+PEbPlHL+BWB1WHb+MXLbeI0I/wC/3V1EvJLpsNbWZ3C4C+WKJauOVJXsqSJUxoY8K0FYjm56We5pItLPRvEn0glsf43E/dTMw9oFNlqIL5JYdNul8Y/ctsF0Oz+k9y4e6zb/ADM6eMVBPXRRah0lLmc0iZxHoimEsPiLmElbYkm7czkjbS2GC+xlqtHW9yW2JbWn0tfltm16BcMzWetOQWrqFOpVAoADaaKABz2HOqGrue7Hyh1s44UYLCRiulvFLWGxV5MPNoIuRWQyDdglw+bNmBzAd2nnWvo9LKypTk+WV/xrhmL5Ig6VlbRTEKGzhlLxkdZEalVhgQdmBEjfar09HsW6Mmva+Cl3nKWWslDwLEBhlYBisFQwDAjmIO/+9Zk3KD3ReDo6FC6PbmsnX+g3GLdwm0LVq1cALAWreVcoIHs3HOszV78bnJspajTKmWF4KLpNiLVrHXxeOVbqqeZMwIIA15Uuny4mrp5r8OvZd9HcJax+HV3e6yglHUnKGK8w0BoOhkGfGlu1NkHgzbbZQk1EvOC9HsPhM7WVKlwMzM5bRZO52GpP/FU52zswmQ23zs+5nKujeOtY3i15mVWtXjdKKRuq5VVh3FgJ9tdLDTquiOfJFTfPc454M0MiL1TywRgqDTkSD2uRMDznwrcht2LJQlnIniva6tTJAVixXVg09nTug1U1rTkhkItv6fJpfktvqHxNsbRbZWO75S4Yg8xqtRafyyHXYwkjrwrzc6QFKBTdMdcFiR/7bVZ0f86P7jZeDn/RXApdwigvkNtlcNofWLz7wTXY1wjJPc8FK6+ymcXBZL66cOpy3Lv8mYID5DRj7CaXbRHy2xn4nWz+1KI2OIWVMWrD3G5ZbbE+0uAaVWx/9cCOdNr5utK3jHT/ABFkC2ENtRppBG+uYrqCNdAwrPs06nNyl5LdSrUUk8lRxLpH1tlycW7XI7Ns2yFad8zbe80Qp2y8E7lHHCOkdAuNWVwdtGuKGWSQDm0JJGqyNuW9UdVTNzbSI5RcnlHNPlAtBeIv1bW7qYjLcCyOyW7LA92qz/Nyroemah9hRkvBQuqe4mL0RxFt0uM2Ea0hViLlwgFVILK6lSIIkVNLVxkmsD/wc4vLBxzoilt1uYO4CWlltFSsGcx7bQoSCAO8Des9/V8F2u9V+WdJ6CcIFmyWaOtuRngzkjZPjPjPlWLrHJS2tDr9T33leBXSvB4VQMRfw63WkJJ9sZhsQPKm0OcntTwQS1Eqo8Mpr3TZMOoJawtuOzbUGY/whZJ91Wvwe72Ulqpyl4NbwHii4qwl5AQtwGA0TuRrVKyt1z2luLysnGOjdq3+3XMVaBtJZxEKmwCXGYEMJ0gEmBoIFdJ3pdtRfom0+mUlKWfBV9MsLasOlu3dds3WtciJMt2QBGmgafMVYWosa25ILa6lhlR1N3sr1bW1YaFvSdTzLd2m1M+7lleVigsRLnhV1kvWHtnLmGQiQZHly5e+p6XiaKUsNNM7uDXnJ0hE4rxWzh0z37i21mAWMSTyHfUtVM7XiCyI2l5KDpB0iwt3CYgW79tybbQFYNOnhV3T6O6FsW18jXJNcGK6HcPtXrX0jsAsDKrZQ0s+/fED311FVcJP62UdVfZBLtrJt+E43CYW8bOFwvW3FVTev5gFTNqFDvJY76L7akVUHLECvLUTjBOxs0fTW4FwN3EIQrWk61GI0Ma5WHMHaPzp0W4PgbKEbVyYn5LOLIw/Z7hDM69YM4Bl929pBB/lPfUHWtNJVxvh/kdp54biaHpFwjhdsTiLNkMdgilbjeXVkH21g12XfDNOmmy14gsme4b0Z4bimK2DfsuBIUtMrziZJ99TyutisvksX0XafDmjI9Pej2HsEKmIF51OV7ZgXLawTyOo0g90itPpzlbnKwjO1FmUngrXw19sOSuY24AIXKWYACZ1JMQDB18K140wS3FKV8n9LZbcP/bepDWbJtpKKWIl7mYwAojOygRMQInXWmS1VUWo+BqolLk6VwS5es4a+zq3WZc9vN2izi0NwNu0IgxXPdRvpv1EVF/uW9PTOMXwcpx/S/EYgfT3LrAEhkydlGA5rbUDnvE1r2afSxr/AIS5IZV3T8plBxK71jpkhjlI08zUUI8YEhBrho7H8jXEjcwToYizcKKe8FVfv11asfqFWJpr5LUOFhmb6UNbwuLvWrFtVS86PdAZiNILFRMKx10jnVvT2SlBbjU01W2GV8mX6YYtcTig+HtMLaoqp2dMwJLHTxNaVUJNZwZGskt+CNhMPjjC21usIiGKwANYDMYA8qkVUl4RSlKL8s13R7oiwuJevqiZdRaU5u33lth5Cp66mnllSy9YxE6pFeanVlXxzgGHxaquIt5whJXtOuUnQkFGHdU9GpspeYMbKKfkzeJ+S/Bn0DdT+fN/+gT8aux6tcvPInbiUl/5PWtkixinWDzBE/dIrp6KZXVKfsyJ6+MJuLXgsejvAcRbuE4vF3DaXLAtr1xYzqGDISoiNRPOnPRyQLX1y4/+m46edHP27AtZtOywA9tVPYuFRKq3ep/SlX0semn4ODYHFsmS7aYqwAKsNx2YrV11qWmSXOQ0dEbbWpfBIscXck9YS5P1jq3tPOuanUnyjqdJqeytmOCQ+KxKqbtsOMvNQSQDoTp+AqzVpZJbsFDqPUa7f4bZB4bgb2Xrmw/WuytmNwFzrzy7DT21foqcVlmFddCWEmXXRji64bFJbCEW7mVGS7o1uYB1PIbz3aHlVtPjBVnHcslrib+S/cVLhKIYRg09nuBHsHsrH6rBKMcI3uhJS3KQq7xG81tw112C+iCxiIG/fvzmsRQgpLg2/wAPBSeEV2HxQVTCDmTHMxOtXE1nBb7eyDwkZvjOGuX3tsELZSc2QeipiNBr31e06cnhHP8AU0oqMn7L3hvC8ZhbA6tHYuS7hCCUMADs89BvrtV+Ve2H2pswVbXZPl+Clt3btxiIa694N2PSfcQ0xtp4bVR7e58I146lVQ88G74P0YAVTcEGB2J2020rZi8RSRzVt+ZPBpbOGVR2QBRkrNtj1INLya8uO3CoAFAHJ+O4q7+13VW4w+kKgZiAJIA8hXoGhf8A48P2OO1WXfJf3L3j3Q7G4dA6XWvj64QsGXyWe0PL3VOrs+R9mknFZXJa8L6QvgOFPexZYPmcYdHnrHJAygA6+lJ8qisw5cF3S7o1/UcpwGHyWVtnuGYDvqbbuhtZReqnC3fBjlvBR2oMDY8v99qjhRCLLN3VNRZHHhf2Jti7dMhGcwJME7VYyZ2ZSErjLnJ3nwY0ZYmWN4osxi4SSJHaJkHY+IoyKrJR+Qxaa2qiCqx2RqBHh76ZOMZrEuSaGpuqe6Mmh5XuZGicnMxpy3Puqt+DqznBeXWNXw2/Aa4oQQV3BG/eIqD8A08pm2v9UxcGpwI9p2XZiD3gxV6mlVrg57X9St1cueEvCH/2+76x/vGpsmdlibWJcNIZgTuQSDSJJDnZJ8NnUmGtSigoAKgC6Bry47cXQARoA5bxPgl+9ib5t22ZS7drZfedK7SjX0U6eKnL4OZt0N1t0nFcZLA2uMW1hMTcUDlms3I8jcUkew03810kn5Llek1UY44ZkuJYe6bufFtduXRoGvMWy/ZGw9laFM6prMHkztVLUR4msDVWSgOtiWKC3plBLDTUE7kHx/IdwpMDtz27QYbEsk5Y7WhkTpvShGTj4EWbhVgw3UgiRMEbGKQRPDyHeul2LGJO8COUbClQN5eWLv3y8SBI5gQToq6+xQP+TSYFlJsAvnLkgESSCRqM2WY88q792kUYDc8YG6cNGmvgcwT3f1tUdlsYryWaNLZZJYXBb4e+lxSRhk00IF1gdu8iD7YrHnfZF/edPDQ0zj/LREu3AslsNfXmMsXNvJqkjqLfiSIpaCheYExOnbSIY3GkZrboLZVef1R5CJ8fGxXqbVzLwV7dDRJYgmmbzh+OS9bFy2ZU+8HmCORrThNTWUYltcq5bZD5pxGZX5xYn1p+5b/01l/k+l/SN/NdV+oP5x4r1x+5b/00flGk/SH5pqv1Go6MJiLy9ZfuE2zoqZUGbvJIUGPxrl+ry09M+1THn5Z0XTZXyhvtfnwi/cRtWHlvyaiIN+pYliJTcUwqXFKuoI/DyPKr2mvnVLMGSzohbHbNZKzD9H8M393qN+2/v9Ku20Opjqa93z8nHdR0D0tmPh+B35s4b1f+d/8AVV3YjOwgfNrDer/zv/qo2IMA+bOG9X/nf/VRsQuA/mzhvV/53/1UbEJgau8DwayWVQBvN1hH+am4iPVUn8f9CMDwfCXQSlsldIbM+Vgf4e1+MbihJMJV7fIOIdHcOqgi2PSUGWYiCddCaq65uFLlHyXemVxnqIxksorb3QnDn0Fe2T6tywHsaY99c5HXz/q5Osejh/S8CT0FvhGFi+DmHo3AUgid3UGfKKs163Tt/wASJVsqtj9kikxmAxuEULfc22YkqylHVojNEDNOo0IAqVdmx5gSV2OMMSfJGxvE3uJlIUkA9rIszG47qdBKPCGT+rlj/Rrity1c0B1ID2tdfYdjoYPn41bpc65YS4M/U113Qbb5XydOVprWOdxgwRoM0VYtlmVRuxCjzJj86hvs7dcpekTaavuWxj7OjNwJ5IF51SUyhXuLlVSJXRwBIBGg5zXnL1kZPLjyegxnGMUlHwUXEbxs3ClzFXg05iEt3nENlMTJ07J0nSat1pWR3KK/6L1UVYsxiv8AkrE4psWxFz0g5hMQdTEqJ0y6QO+dhzm7a/Siz2v7L/kjpjRkGa/dzQ0nLeIBgDc7wZPt5U7t88JEqhz4Q9geNW0eWuFp37DCBHIR3itLp83TZlrCKHVunz1NOILleDS4XELcUOhlW1Bgj4GulhNTWUcHfROmx1z8odinEIm4wAJOw3pspKKyx0YuTwjK8e4liLdt1KhcxlWV5cWieY+q0e6syXUITTjHydFpOkfXGc+UvKKLjWNwrWkFtNFWHeTLmd9R2dBt41BKXo6KMIKEt2Gvj+xY8N6UOtm2MoMKogCIUdkTyWtSN0Y1pvyco+lyuukoeC9XjFu8rL6LoVzKSDpmiVYaMKq6y1Tolgfp9BbptTBy8P5NDhCpXQezl7e+uPbOhsTUiQjgCWhQOe0nwFL5IpLPCMb8pxlLGskNdG0crdaOi8MhmmmYfCoRLd0x5xNX4tb0I19DLbhdp3uA/GulaXk5ubwsG/wqQommFF+TDGmmWPYO7kuI/JWVj5KQT+FV9XW50yivRa0c1C6Lfs6+a8taw8Hcow/Soub7Kt62ggdkjtaoVMHyJ0rZ0eFWnhmppFHZzFsq2xF3Kfp7BPpSANY0y+3eY+sPZZ2xznDLGIZztY3eFzt/9TZIIZNtIEn2bkA8/dT1hf0sFKP6GQf7DH/qLPPmeU/jFS99/pLH4p/pZqejv/lrX2fzNdRpP5SPP+s/7yf7ljVkyxrE2c6lTIkRI3HjTLIb4uLJKrHXNSXwUGP4JfvEdY6ZVn0c0mYmZGmw5msqnpuyWW+DoH1uPbxCPLMHxLg+HsvpeZlBMgQwkbADc+f41JbGCeIlvRdyUd1vCBbtX7vZsWmVCAG3hsugO/id/wCI0kYSl4J7NXXXxlIv+CdGMSrZ3YTAEbDT+tqnjpNyamZWo6qm1t5wSsR02Fg3FORijdWVBKszAkNGhUBY3JE8qyLekRz9Ei/V1CU4pzRNwnSe05Vwd9QG294JHxqpPpl8VnGUXIa6if05wyL0xvdZatEGR1jg6zqVQ/kadpYSjnKG3uO5YZF4TwJ3AkQsad5nc+HdWzp9E5PdPgyNV1GMFthya/A8NW2NBWs2c/KbkTqQYYA0GbgGakBHQOh/HBcti05+kQQJ+so2jxG3urgus9NlRa7Ir6X/ANHYdO1ivrw/uRY47hdi42a5Ztu22ZkVjA21IrKhfZFYTNqu2cViLwV13g2G9Ra/+tf0qeOos/UWY3We2V+I4ZYH9zaH8i/pU8LbH8ssRtl8sbwvCbJktat67AoNu+I511nTtE1Xut5bOa6p1ixz2UyaS+SztIqgKoCqNgBAHkK14xUVhHPWWSsluk8sVNOGBTQKQ+I4Q3QF6xkX6wSJYd0nYeVMnFy4yS02qt7sZZDwnRvC2zItKzfxvLt72mD5UyNEIk1muun5ZaogGwA8hUvgquTflis1KNMxxfoRhcRdN1gys2rZGyhj3xyNQypTeS1DVzisEuz0bsIAEQADQCSdPaamj9KwiN3yl5JdrhVsR2RpqNNj/RPvprhFvOEHfnjGWWFtQNhTiHI5NACWoA54WpDPwFNAgaOQQQSCNiCQQfAjamTrjZHbJZQ6uyVct0Xhm+4ZxG6bSFiHJUEzofeP0rntR/p2ubzU8HTabqzUVvWR18Wx+qo/nJ+GUTVaP+nLc8yRd/OakuE2MG3JltfDYe7n7a2dJ0mmjl8sz9T1W25bY8IdFahmANAgJ/qKTkekgtY9/LygfjSZYuEGfLv/ANqXLEwgf17KBMIFKNCpQCoAKaABmoAMNQAeegBPWUAc+pDPBQIKWlA2vCf3Nv7IpGX6/CJgpqJ5eBQpxGGaUBNIICgUOgQTQAQpQDpBQqUQS1ACTQAkUAKFAoGoAbp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https://im0-tub-ru.yandex.net/i?id=cea8ca997e8d017e7fba927bd549f76c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74" y="1702588"/>
            <a:ext cx="2433644" cy="3167073"/>
          </a:xfrm>
          <a:prstGeom prst="rect">
            <a:avLst/>
          </a:prstGeom>
          <a:noFill/>
        </p:spPr>
      </p:pic>
      <p:pic>
        <p:nvPicPr>
          <p:cNvPr id="1028" name="Picture 4" descr="https://im2-tub-ru.yandex.net/i?id=ff56f9f7afee2e3fb0c1f0ff3c2a605d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143248"/>
            <a:ext cx="2471494" cy="3238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501175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Работа </a:t>
            </a:r>
            <a:r>
              <a:rPr lang="ru-RU" b="1" dirty="0"/>
              <a:t>по </a:t>
            </a:r>
            <a:r>
              <a:rPr lang="ru-RU" b="1" dirty="0" smtClean="0"/>
              <a:t>учебнику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 </a:t>
            </a:r>
            <a:r>
              <a:rPr lang="ru-RU" sz="5300" b="1" dirty="0"/>
              <a:t>стр.85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0180" name="Picture 4" descr="http://www.bilderrahmen-debex.de/imagesOMS/London-Bus-a3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134" y="0"/>
            <a:ext cx="54385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714776" cy="49292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/>
              <a:t>Великобритания - это островное государство. Официальное название государства </a:t>
            </a:r>
            <a:r>
              <a:rPr lang="ru-RU" sz="2700" b="1" dirty="0">
                <a:solidFill>
                  <a:srgbClr val="FF0000"/>
                </a:solidFill>
              </a:rPr>
              <a:t>Соединенное Королевство Великобритании и Северной Ирландии</a:t>
            </a:r>
            <a:r>
              <a:rPr lang="ru-RU" sz="2700" b="1" dirty="0"/>
              <a:t>. Великобритания состоит из 4-х частей :</a:t>
            </a:r>
            <a:r>
              <a:rPr lang="ru-RU" sz="2700" b="1" dirty="0">
                <a:solidFill>
                  <a:srgbClr val="7030A0"/>
                </a:solidFill>
              </a:rPr>
              <a:t>Англии, Уэльса, Шотландии и Северной Ирландии.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http://euline-gb.narod.ru/img/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144" y="285728"/>
            <a:ext cx="46062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etab.ac-poitiers.fr/coll-fontanes-niort/IMG/arton12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14884"/>
            <a:ext cx="2928958" cy="185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ua0.ru/wp/wp-content/uploads/2013/02/image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359" y="0"/>
            <a:ext cx="5886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Лондон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Картинки по запросу лондон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14752"/>
            <a:ext cx="4601089" cy="2857520"/>
          </a:xfrm>
          <a:prstGeom prst="rect">
            <a:avLst/>
          </a:prstGeom>
          <a:noFill/>
        </p:spPr>
      </p:pic>
      <p:pic>
        <p:nvPicPr>
          <p:cNvPr id="34820" name="Picture 4" descr="http://cdni.wired.co.uk/1920x1280/k_n/London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75049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Букингемский</a:t>
            </a:r>
            <a:r>
              <a:rPr lang="ru-RU" sz="6000" dirty="0" smtClean="0"/>
              <a:t> </a:t>
            </a:r>
            <a:r>
              <a:rPr lang="ru-RU" sz="6000" b="1" dirty="0" smtClean="0"/>
              <a:t>дворец</a:t>
            </a:r>
            <a:endParaRPr lang="ru-RU" sz="6000" dirty="0"/>
          </a:p>
        </p:txBody>
      </p:sp>
      <p:pic>
        <p:nvPicPr>
          <p:cNvPr id="16388" name="Picture 4" descr="http://www.cityfan.nl/uploads/media/Buckingham_Palace_f1-foto_Femke_de_V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00108"/>
            <a:ext cx="4429156" cy="2732505"/>
          </a:xfrm>
          <a:prstGeom prst="rect">
            <a:avLst/>
          </a:prstGeom>
          <a:noFill/>
        </p:spPr>
      </p:pic>
      <p:pic>
        <p:nvPicPr>
          <p:cNvPr id="16394" name="Picture 10" descr="http://www.funonline.in/wp-content/uploads/2012/06/londons-buckingham-palace-hd-wallpaper-e1340356776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211639" cy="2795475"/>
          </a:xfrm>
          <a:prstGeom prst="rect">
            <a:avLst/>
          </a:prstGeom>
          <a:noFill/>
        </p:spPr>
      </p:pic>
      <p:pic>
        <p:nvPicPr>
          <p:cNvPr id="7" name="Picture 6" descr="https://im3-tub-ru.yandex.net/i?id=cb6809ef824a6f512a7055c7bdbe4ae7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3857620" cy="2704606"/>
          </a:xfrm>
          <a:prstGeom prst="rect">
            <a:avLst/>
          </a:prstGeom>
          <a:noFill/>
        </p:spPr>
      </p:pic>
      <p:pic>
        <p:nvPicPr>
          <p:cNvPr id="14338" name="Picture 2" descr="http://english-from-england.ru/wp-content/uploads/2011/08/korolevskaya-semya-britanii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us.ruvr.ru/data/2011/04/21/1266263620/2foto9_00000499471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846710" cy="6357958"/>
          </a:xfrm>
          <a:prstGeom prst="rect">
            <a:avLst/>
          </a:prstGeom>
          <a:noFill/>
        </p:spPr>
      </p:pic>
      <p:pic>
        <p:nvPicPr>
          <p:cNvPr id="35844" name="Picture 4" descr="http://www.echo.msk.ru/att/element-786779-misc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572032" cy="3050199"/>
          </a:xfrm>
          <a:prstGeom prst="rect">
            <a:avLst/>
          </a:prstGeom>
          <a:noFill/>
        </p:spPr>
      </p:pic>
      <p:pic>
        <p:nvPicPr>
          <p:cNvPr id="35846" name="Picture 6" descr="http://sfw.so/uploads/posts/2013-01/1358489928_1.1282272251.the-royal-guar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71544"/>
            <a:ext cx="2500330" cy="333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news-cloud.net/uploads/posts/2014-12/1418373953_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305113" cy="2857519"/>
          </a:xfrm>
          <a:prstGeom prst="rect">
            <a:avLst/>
          </a:prstGeom>
          <a:noFill/>
        </p:spPr>
      </p:pic>
      <p:pic>
        <p:nvPicPr>
          <p:cNvPr id="53252" name="Picture 4" descr="http://euro-travels.org/wp-content/uploads/2014/11/Bukingemskij-dvorets-sa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27" y="3643314"/>
            <a:ext cx="4324897" cy="2857500"/>
          </a:xfrm>
          <a:prstGeom prst="rect">
            <a:avLst/>
          </a:prstGeom>
          <a:noFill/>
        </p:spPr>
      </p:pic>
      <p:pic>
        <p:nvPicPr>
          <p:cNvPr id="53254" name="Picture 6" descr="http://whatson.millenniumhotels.co.uk/media/17334/buckingham_flowers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8822"/>
            <a:ext cx="4000528" cy="3000397"/>
          </a:xfrm>
          <a:prstGeom prst="rect">
            <a:avLst/>
          </a:prstGeom>
          <a:noFill/>
        </p:spPr>
      </p:pic>
      <p:pic>
        <p:nvPicPr>
          <p:cNvPr id="53256" name="Picture 8" descr="http://sud-est.ru/img_evropa/EVROPA/london_bukengem_pal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294" y="3594596"/>
            <a:ext cx="4286424" cy="296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www.kulturologia.ru/files/u12645/Queen_Elizabeths_Jubile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5072098" cy="3079488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флаг великобритании над букингемским дворц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496" y="285728"/>
            <a:ext cx="331759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76"/>
            <a:ext cx="9144000" cy="3286124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Государственный флаг символизирует единство Англии и Шотландии. Они объединились в одну страну.  У Англии прямой крест, а у Шотландии  косой крест. После объединения двух стран на флаге Великобритании два креста соединились и получилось 4 креста. 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1266" name="Picture 2" descr="http://englschool.ucoz.ru/flag_angli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46722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Крепость Тауэр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img1.liveinternet.ru/images/attach/c/2/69/808/69808615_1296074692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4000485" cy="3000364"/>
          </a:xfrm>
          <a:prstGeom prst="rect">
            <a:avLst/>
          </a:prstGeom>
          <a:noFill/>
        </p:spPr>
      </p:pic>
      <p:pic>
        <p:nvPicPr>
          <p:cNvPr id="15364" name="Picture 4" descr="http://img1.liveinternet.ru/images/attach/c/3/78/112/78112033_large_steny_0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5"/>
            <a:ext cx="4071966" cy="2883256"/>
          </a:xfrm>
          <a:prstGeom prst="rect">
            <a:avLst/>
          </a:prstGeom>
          <a:noFill/>
        </p:spPr>
      </p:pic>
      <p:pic>
        <p:nvPicPr>
          <p:cNvPr id="9220" name="Picture 4" descr="http://englishgid.ru/wp-content/uploads/2013/11/DSC00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3718956" cy="2789218"/>
          </a:xfrm>
          <a:prstGeom prst="rect">
            <a:avLst/>
          </a:prstGeom>
          <a:noFill/>
        </p:spPr>
      </p:pic>
      <p:pic>
        <p:nvPicPr>
          <p:cNvPr id="9222" name="Picture 6" descr="Картинки по запросу стражники тауэ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4752"/>
            <a:ext cx="4143404" cy="277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9066"/>
            <a:ext cx="9144000" cy="292893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только функции не выполнял Тауэр за время своего существования! Он был и дворцом, и крепостью, и королевским зверинцем, и монетным двором, и тюрьмой. В настоящее время основные здания Тауэра - музей и оружейная палата, где хранятся сокровища британской короны.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10" descr="http://static0.gooddays.ru/images/post_pictures/slide/39572.jpg?1359132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3" y="357166"/>
            <a:ext cx="4476417" cy="3358918"/>
          </a:xfrm>
          <a:prstGeom prst="rect">
            <a:avLst/>
          </a:prstGeom>
          <a:noFill/>
        </p:spPr>
      </p:pic>
      <p:pic>
        <p:nvPicPr>
          <p:cNvPr id="4" name="Picture 6" descr="http://mosintour.ru/online/Public/gallery/1/573/1813ec50-e3c2-4823-8e4e-c77a9d214d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28628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3428992" cy="70009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англичане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уэльсцы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шотландцы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ирландцы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7346" name="Picture 2" descr="https://im0-tub-ru.yandex.net/i?id=b7676f9a7e113dd6e16ee04bcbbcdee0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04"/>
            <a:ext cx="2752725" cy="1809751"/>
          </a:xfrm>
          <a:prstGeom prst="rect">
            <a:avLst/>
          </a:prstGeom>
          <a:noFill/>
        </p:spPr>
      </p:pic>
      <p:pic>
        <p:nvPicPr>
          <p:cNvPr id="57348" name="Picture 4" descr="https://im1-tub-ru.yandex.net/i?id=52b77fde054eb0deb9725e6d3e0947e0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200150" cy="1809751"/>
          </a:xfrm>
          <a:prstGeom prst="rect">
            <a:avLst/>
          </a:prstGeom>
          <a:noFill/>
        </p:spPr>
      </p:pic>
      <p:pic>
        <p:nvPicPr>
          <p:cNvPr id="57350" name="Picture 6" descr="https://im2-tub-ru.yandex.net/i?id=3f08eb08721d682fa82dc39b627f980d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357430"/>
            <a:ext cx="1000132" cy="1508136"/>
          </a:xfrm>
          <a:prstGeom prst="rect">
            <a:avLst/>
          </a:prstGeom>
          <a:noFill/>
        </p:spPr>
      </p:pic>
      <p:pic>
        <p:nvPicPr>
          <p:cNvPr id="57352" name="Picture 8" descr="http://i.pixs.ru/storage/8/5/0/tomuordjpg_1906908_2524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357430"/>
            <a:ext cx="1047757" cy="1571636"/>
          </a:xfrm>
          <a:prstGeom prst="rect">
            <a:avLst/>
          </a:prstGeom>
          <a:noFill/>
        </p:spPr>
      </p:pic>
      <p:pic>
        <p:nvPicPr>
          <p:cNvPr id="57354" name="Picture 10" descr="http://wiki.iteach.ru/images/9/9b/%D0%A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071942"/>
            <a:ext cx="1027885" cy="1428760"/>
          </a:xfrm>
          <a:prstGeom prst="rect">
            <a:avLst/>
          </a:prstGeom>
          <a:noFill/>
        </p:spPr>
      </p:pic>
      <p:pic>
        <p:nvPicPr>
          <p:cNvPr id="57356" name="Picture 12" descr="http://www.thecultureconcept.com/circle/wp-content/uploads/2011/06/Sean-Connery-B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143380"/>
            <a:ext cx="881038" cy="1266013"/>
          </a:xfrm>
          <a:prstGeom prst="rect">
            <a:avLst/>
          </a:prstGeom>
          <a:noFill/>
        </p:spPr>
      </p:pic>
      <p:pic>
        <p:nvPicPr>
          <p:cNvPr id="57358" name="Picture 14" descr="https://im2-tub-ru.yandex.net/i?id=49f732a357675cc0cc982ebcb4baa488&amp;n=33&amp;h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5572140"/>
            <a:ext cx="1571636" cy="1047758"/>
          </a:xfrm>
          <a:prstGeom prst="rect">
            <a:avLst/>
          </a:prstGeom>
          <a:noFill/>
        </p:spPr>
      </p:pic>
      <p:pic>
        <p:nvPicPr>
          <p:cNvPr id="57362" name="Picture 18" descr="http://i.usatoday.net/communitymanager/_photos/lifeline-live/2010/02/10/PierceBrosnanx-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4500570"/>
            <a:ext cx="1509775" cy="1981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3572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Власть в стране осуществляется королевой и парламентом.</a:t>
            </a:r>
            <a:endParaRPr lang="ru-RU" sz="3600" b="1" dirty="0"/>
          </a:p>
        </p:txBody>
      </p:sp>
      <p:pic>
        <p:nvPicPr>
          <p:cNvPr id="3" name="Picture 6" descr="https://im3-tub-ru.yandex.net/i?id=cb6809ef824a6f512a7055c7bdbe4ae7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3857620" cy="2704606"/>
          </a:xfrm>
          <a:prstGeom prst="rect">
            <a:avLst/>
          </a:prstGeom>
          <a:noFill/>
        </p:spPr>
      </p:pic>
      <p:pic>
        <p:nvPicPr>
          <p:cNvPr id="4" name="Picture 4" descr="https://im1-tub-ru.yandex.net/i?id=5fb89909cd0d1967defef52e504dfc35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399930" cy="2543256"/>
          </a:xfrm>
          <a:prstGeom prst="rect">
            <a:avLst/>
          </a:prstGeom>
          <a:noFill/>
        </p:spPr>
      </p:pic>
      <p:pic>
        <p:nvPicPr>
          <p:cNvPr id="37892" name="Picture 4" descr="http://legalizeclub.org/uploads/posts/2013-05/1368952995_britanskiy-parl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86231"/>
            <a:ext cx="3429024" cy="228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Здание парламента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-</a:t>
            </a:r>
            <a:r>
              <a:rPr lang="ru-RU" sz="4000" b="1" dirty="0" smtClean="0"/>
              <a:t> </a:t>
            </a:r>
            <a:r>
              <a:rPr lang="ru-RU" sz="3600" b="1" dirty="0" smtClean="0"/>
              <a:t>Вестминстерский</a:t>
            </a:r>
            <a:r>
              <a:rPr lang="ru-RU" sz="3600" dirty="0" smtClean="0"/>
              <a:t> </a:t>
            </a:r>
            <a:r>
              <a:rPr lang="ru-RU" sz="3600" b="1" dirty="0" smtClean="0"/>
              <a:t>дворец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стоит на набережной реки Темзы. </a:t>
            </a:r>
            <a:endParaRPr lang="ru-RU" sz="4000" dirty="0"/>
          </a:p>
        </p:txBody>
      </p:sp>
      <p:pic>
        <p:nvPicPr>
          <p:cNvPr id="1032" name="Picture 8" descr="http://img.zarata.eu/novini/11949/t8d3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3786214" cy="2536017"/>
          </a:xfrm>
          <a:prstGeom prst="rect">
            <a:avLst/>
          </a:prstGeom>
          <a:noFill/>
        </p:spPr>
      </p:pic>
      <p:pic>
        <p:nvPicPr>
          <p:cNvPr id="1038" name="Picture 14" descr="http://bgconv.com/pars_docs/refs/129/128961/128961_html_2ca46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071966" cy="2478927"/>
          </a:xfrm>
          <a:prstGeom prst="rect">
            <a:avLst/>
          </a:prstGeom>
          <a:noFill/>
        </p:spPr>
      </p:pic>
      <p:pic>
        <p:nvPicPr>
          <p:cNvPr id="7170" name="Picture 2" descr="http://www.tourblogger.ru/sites/default/files/u26483/bigben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4190976" cy="2760806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здание парламента англ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14422"/>
            <a:ext cx="3786214" cy="2568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257544" cy="12858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Биг-бен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786190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Королевский вход в парламент украшает высокая башня с главными часами страны. Эти часы на башне Парламента Соединенного Королевства слышат во всем мире. Микрофоны радиослужбы ВВС передают их бой каждый час. 334 ступени приведут на небольшую открытую площадку.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колокол биг б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3357586" cy="3357586"/>
          </a:xfrm>
          <a:prstGeom prst="rect">
            <a:avLst/>
          </a:prstGeom>
          <a:noFill/>
        </p:spPr>
      </p:pic>
      <p:pic>
        <p:nvPicPr>
          <p:cNvPr id="19464" name="Picture 8" descr="https://encrypted-tbn1.gstatic.com/images?q=tbn:ANd9GcRI7mH6d3ieaAuxRfYhYfB5cl-bow3q5FqLAgjrtFBta8noR5vy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63940"/>
            <a:ext cx="2857520" cy="512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4884"/>
            <a:ext cx="9144000" cy="21431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центре смотровой площадки 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находится легендарный колокол. Высота легендарного колокола Биг Бен - белее 2 метров, а диаметр равен почти 3 метрам.</a:t>
            </a:r>
            <a:r>
              <a:rPr lang="ru-RU" sz="4900" dirty="0"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>
                <a:latin typeface="Arial" pitchFamily="34" charset="0"/>
                <a:cs typeface="Arial" pitchFamily="34" charset="0"/>
              </a:rPr>
            </a:br>
            <a:r>
              <a:rPr lang="ru-RU" sz="49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0418" name="Picture 2" descr="https://im0-tub-ru.yandex.net/i?id=5950bd3b71203afa8fa40e8673e56b94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643438" cy="3761487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Q_kebwGFHz1q_FZFol8soJvPMs22GDlDVzOXU8ph0l0PubRF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93008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http://www.bilderrahmen-debex.de/imagesOMS/London-Bus-a3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1816057" cy="2357430"/>
          </a:xfrm>
          <a:prstGeom prst="rect">
            <a:avLst/>
          </a:prstGeom>
          <a:noFill/>
        </p:spPr>
      </p:pic>
      <p:pic>
        <p:nvPicPr>
          <p:cNvPr id="41986" name="Picture 2" descr="http://pixabay.com/static/uploads/photo/2015/01/13/18/41/bus-598476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452926" cy="3179668"/>
          </a:xfrm>
          <a:prstGeom prst="rect">
            <a:avLst/>
          </a:prstGeom>
          <a:noFill/>
        </p:spPr>
      </p:pic>
      <p:pic>
        <p:nvPicPr>
          <p:cNvPr id="41988" name="Picture 4" descr="Картинки по запросу автобусы шотланд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4286280" cy="3061630"/>
          </a:xfrm>
          <a:prstGeom prst="rect">
            <a:avLst/>
          </a:prstGeom>
          <a:noFill/>
        </p:spPr>
      </p:pic>
      <p:pic>
        <p:nvPicPr>
          <p:cNvPr id="41990" name="Picture 6" descr="http://cs616718.vk.me/v616718991/11f4/Y9xDmf13c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643196"/>
            <a:ext cx="2143140" cy="2858701"/>
          </a:xfrm>
          <a:prstGeom prst="rect">
            <a:avLst/>
          </a:prstGeom>
          <a:noFill/>
        </p:spPr>
      </p:pic>
      <p:pic>
        <p:nvPicPr>
          <p:cNvPr id="41992" name="Picture 8" descr="https://encrypted-tbn1.gstatic.com/images?q=tbn:ANd9GcR4xQvM0FUAMphrwmSFOMk0V41ZbNExVnegWa9Ia3z3-skrWI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97621"/>
            <a:ext cx="3643338" cy="303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Зоопарк на острове Джерси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yacht-com.ru/upload/images/2013/131124_132630_Older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8501122" cy="4412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Зоопарк Джералда Даррелла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Картинки по запросу зоопарк джеральда даррел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643338" cy="2500595"/>
          </a:xfrm>
          <a:prstGeom prst="rect">
            <a:avLst/>
          </a:prstGeom>
          <a:noFill/>
        </p:spPr>
      </p:pic>
      <p:pic>
        <p:nvPicPr>
          <p:cNvPr id="6" name="Picture 8" descr="http://img1.liveinternet.ru/images/attach/c/8/101/881/101881811_large_3821971_51b5875914b13bcf0c0022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571900" cy="2462882"/>
          </a:xfrm>
          <a:prstGeom prst="rect">
            <a:avLst/>
          </a:prstGeom>
          <a:noFill/>
        </p:spPr>
      </p:pic>
      <p:pic>
        <p:nvPicPr>
          <p:cNvPr id="7" name="Picture 2" descr="http://s.traveltipz.ru/gallery/12/119512/1024x768/1219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4071966" cy="2446832"/>
          </a:xfrm>
          <a:prstGeom prst="rect">
            <a:avLst/>
          </a:prstGeom>
          <a:noFill/>
        </p:spPr>
      </p:pic>
      <p:pic>
        <p:nvPicPr>
          <p:cNvPr id="8" name="Picture 4" descr="http://www.max-foto.info/sites/default/files/photos/crw_4646.jpg?12846586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4214842" cy="2809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животные зоопарка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0964" name="Picture 4" descr="https://im3-tub-ru.yandex.net/i?id=89278a8e9aa73b68e9fb1673f4fbc448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2552700" cy="1809751"/>
          </a:xfrm>
          <a:prstGeom prst="rect">
            <a:avLst/>
          </a:prstGeom>
          <a:noFill/>
        </p:spPr>
      </p:pic>
      <p:pic>
        <p:nvPicPr>
          <p:cNvPr id="40966" name="Picture 6" descr="https://im1-tub-ru.yandex.net/i?id=3639ebb8c2fc9c7245bc3fed87d3b041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86322"/>
            <a:ext cx="2800350" cy="1809751"/>
          </a:xfrm>
          <a:prstGeom prst="rect">
            <a:avLst/>
          </a:prstGeom>
          <a:noFill/>
        </p:spPr>
      </p:pic>
      <p:pic>
        <p:nvPicPr>
          <p:cNvPr id="40968" name="Picture 8" descr="https://im2-tub-ru.yandex.net/i?id=7a5505a9594a2b8492f28bc65fd8df01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86058"/>
            <a:ext cx="2457450" cy="1809751"/>
          </a:xfrm>
          <a:prstGeom prst="rect">
            <a:avLst/>
          </a:prstGeom>
          <a:noFill/>
        </p:spPr>
      </p:pic>
      <p:pic>
        <p:nvPicPr>
          <p:cNvPr id="40970" name="Picture 10" descr="https://im0-tub-ru.yandex.net/i?id=29cecfea8d5584c96117c04147e48e13&amp;n=33&amp;h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786322"/>
            <a:ext cx="1800225" cy="1809751"/>
          </a:xfrm>
          <a:prstGeom prst="rect">
            <a:avLst/>
          </a:prstGeom>
          <a:noFill/>
        </p:spPr>
      </p:pic>
      <p:pic>
        <p:nvPicPr>
          <p:cNvPr id="40972" name="Picture 12" descr="https://im3-tub-ru.yandex.net/i?id=eabac6a11c05e460ce4d4c385df8e01c&amp;n=33&amp;h=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857232"/>
            <a:ext cx="2714625" cy="1809751"/>
          </a:xfrm>
          <a:prstGeom prst="rect">
            <a:avLst/>
          </a:prstGeom>
          <a:noFill/>
        </p:spPr>
      </p:pic>
      <p:pic>
        <p:nvPicPr>
          <p:cNvPr id="40974" name="Picture 14" descr="https://im1-tub-ru.yandex.net/i?id=daf12df3e0b0d6a5a8bd131098a6e162&amp;n=33&amp;h=1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2552700" cy="1809751"/>
          </a:xfrm>
          <a:prstGeom prst="rect">
            <a:avLst/>
          </a:prstGeom>
          <a:noFill/>
        </p:spPr>
      </p:pic>
      <p:pic>
        <p:nvPicPr>
          <p:cNvPr id="40976" name="Picture 16" descr="https://im3-tub-ru.yandex.net/i?id=2a7f94544dc1a620c51a99610fff1273&amp;n=33&amp;h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4714884"/>
            <a:ext cx="2928958" cy="1809751"/>
          </a:xfrm>
          <a:prstGeom prst="rect">
            <a:avLst/>
          </a:prstGeom>
          <a:noFill/>
        </p:spPr>
      </p:pic>
      <p:pic>
        <p:nvPicPr>
          <p:cNvPr id="40978" name="Picture 18" descr="https://im3-tub-ru.yandex.net/i?id=7702cbb6b221900b3e04020225c9faa2&amp;n=33&amp;h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857232"/>
            <a:ext cx="2552700" cy="1809751"/>
          </a:xfrm>
          <a:prstGeom prst="rect">
            <a:avLst/>
          </a:prstGeom>
          <a:noFill/>
        </p:spPr>
      </p:pic>
      <p:pic>
        <p:nvPicPr>
          <p:cNvPr id="40980" name="Picture 20" descr="https://im2-tub-ru.yandex.net/i?id=29ac7077a4fce37e62fe7f37e408bbd5&amp;n=33&amp;h=19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857232"/>
            <a:ext cx="26479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unveter.ru/uploads/posts/2013-07/1372857344_solnce3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Книги Джералда Даррелла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im3-tub-ru.yandex.net/i?id=632a2eab7559c5b843a11d6a8735ff71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1200150" cy="1809751"/>
          </a:xfrm>
          <a:prstGeom prst="rect">
            <a:avLst/>
          </a:prstGeom>
          <a:noFill/>
        </p:spPr>
      </p:pic>
      <p:pic>
        <p:nvPicPr>
          <p:cNvPr id="20484" name="Picture 4" descr="https://im2-tub-ru.yandex.net/i?id=db1e8c108bf5257eade00d0c09d8a3be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500570"/>
            <a:ext cx="1419225" cy="1809751"/>
          </a:xfrm>
          <a:prstGeom prst="rect">
            <a:avLst/>
          </a:prstGeom>
          <a:noFill/>
        </p:spPr>
      </p:pic>
      <p:pic>
        <p:nvPicPr>
          <p:cNvPr id="20486" name="Picture 6" descr="http://img.myklad.net/posts/03iZpIfgo7Lc0JTXobmnYqSTfaCC2pmZqszUj593hNjKmJ3UdZyj2g/aj-aj-i-y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071942"/>
            <a:ext cx="2190742" cy="2190742"/>
          </a:xfrm>
          <a:prstGeom prst="rect">
            <a:avLst/>
          </a:prstGeom>
          <a:noFill/>
        </p:spPr>
      </p:pic>
      <p:pic>
        <p:nvPicPr>
          <p:cNvPr id="20488" name="Picture 8" descr="http://books.iqbuy.ru/img/books/9785/69/92/53/93/9785699253937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14818"/>
            <a:ext cx="1613285" cy="2351728"/>
          </a:xfrm>
          <a:prstGeom prst="rect">
            <a:avLst/>
          </a:prstGeom>
          <a:noFill/>
        </p:spPr>
      </p:pic>
      <p:pic>
        <p:nvPicPr>
          <p:cNvPr id="20490" name="Picture 10" descr="http://img.4pk.ru/400x10000/images/50/43896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928802"/>
            <a:ext cx="1328747" cy="2143140"/>
          </a:xfrm>
          <a:prstGeom prst="rect">
            <a:avLst/>
          </a:prstGeom>
          <a:noFill/>
        </p:spPr>
      </p:pic>
      <p:pic>
        <p:nvPicPr>
          <p:cNvPr id="20492" name="Picture 12" descr="http://data.fantlab.ru/images/editions/big/579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928802"/>
            <a:ext cx="1404934" cy="2149549"/>
          </a:xfrm>
          <a:prstGeom prst="rect">
            <a:avLst/>
          </a:prstGeom>
          <a:noFill/>
        </p:spPr>
      </p:pic>
      <p:pic>
        <p:nvPicPr>
          <p:cNvPr id="20494" name="Picture 14" descr="http://litfile.net/i/72792-73804/73285/200x200/cover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000240"/>
            <a:ext cx="1333496" cy="1973575"/>
          </a:xfrm>
          <a:prstGeom prst="rect">
            <a:avLst/>
          </a:prstGeom>
          <a:noFill/>
        </p:spPr>
      </p:pic>
      <p:pic>
        <p:nvPicPr>
          <p:cNvPr id="20496" name="Picture 16" descr="http://www.listread.ru/photo/editions/longdesc/3-govoryaschiy_sverto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1857364"/>
            <a:ext cx="1333496" cy="200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71487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Футбол в Англии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apromnet.home.pl/7sp3slupsk/images/phocagallery/szkolawruchu/pilka_nozn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60" y="1428736"/>
            <a:ext cx="2143140" cy="2143140"/>
          </a:xfrm>
          <a:prstGeom prst="rect">
            <a:avLst/>
          </a:prstGeom>
          <a:noFill/>
        </p:spPr>
      </p:pic>
      <p:pic>
        <p:nvPicPr>
          <p:cNvPr id="43010" name="Picture 2" descr="https://im1-tub-ru.yandex.net/i?id=e677428e1c707ff0313a4c34f8f12eb2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82612"/>
            <a:ext cx="3786214" cy="2799148"/>
          </a:xfrm>
          <a:prstGeom prst="rect">
            <a:avLst/>
          </a:prstGeom>
          <a:noFill/>
        </p:spPr>
      </p:pic>
      <p:pic>
        <p:nvPicPr>
          <p:cNvPr id="43012" name="Picture 4" descr="https://im2-tub-ru.yandex.net/i?id=1c405cda83416601143a723c16c03ead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4107665" cy="2738445"/>
          </a:xfrm>
          <a:prstGeom prst="rect">
            <a:avLst/>
          </a:prstGeom>
          <a:noFill/>
        </p:spPr>
      </p:pic>
      <p:pic>
        <p:nvPicPr>
          <p:cNvPr id="43014" name="Picture 6" descr="http://cs407725.vk.me/v407725427/2ded/UU0vTsX-oQ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629738"/>
            <a:ext cx="4000528" cy="2742084"/>
          </a:xfrm>
          <a:prstGeom prst="rect">
            <a:avLst/>
          </a:prstGeom>
          <a:noFill/>
        </p:spPr>
      </p:pic>
      <p:pic>
        <p:nvPicPr>
          <p:cNvPr id="43016" name="Picture 8" descr="http://www.prognozist.ru/uploads/posts/2013-11/1384421039_1346513772_ff_stephen_gerrard_rating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428736"/>
            <a:ext cx="289323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5720" y="2643182"/>
            <a:ext cx="3000396" cy="64294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крикет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116" y="2643182"/>
            <a:ext cx="5857884" cy="6968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dirty="0" smtClean="0"/>
              <a:t>     регби                   керлинг                    </a:t>
            </a:r>
            <a:endParaRPr lang="en-US" sz="4000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929330"/>
            <a:ext cx="8786842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 smtClean="0"/>
              <a:t>гольф               теннис           бадминтон     </a:t>
            </a:r>
            <a:endParaRPr lang="ru-RU" sz="4400" b="1" dirty="0"/>
          </a:p>
        </p:txBody>
      </p:sp>
      <p:pic>
        <p:nvPicPr>
          <p:cNvPr id="1026" name="Picture 2" descr="http://pl.yoyowall.com/wallpapers/2013/08/Krykiet-48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2714644" cy="2193925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894730b63960f5006e56af8c796f2443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8604"/>
            <a:ext cx="2786082" cy="2095503"/>
          </a:xfrm>
          <a:prstGeom prst="rect">
            <a:avLst/>
          </a:prstGeom>
          <a:noFill/>
        </p:spPr>
      </p:pic>
      <p:pic>
        <p:nvPicPr>
          <p:cNvPr id="1030" name="Picture 6" descr="https://im2-tub-ru.yandex.net/i?id=1e378d4cfb848f7bc9eaa7c972a78cde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571876"/>
            <a:ext cx="2714644" cy="2214578"/>
          </a:xfrm>
          <a:prstGeom prst="rect">
            <a:avLst/>
          </a:prstGeom>
          <a:noFill/>
        </p:spPr>
      </p:pic>
      <p:pic>
        <p:nvPicPr>
          <p:cNvPr id="1032" name="Picture 8" descr="https://im2-tub-ru.yandex.net/i?id=8ca59e19a47f75c5752274fec09f400b&amp;n=33&amp;h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876"/>
            <a:ext cx="2928958" cy="2238379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b384937d99f2264bb4593445dd34539a&amp;n=33&amp;h=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571876"/>
            <a:ext cx="2571768" cy="2238379"/>
          </a:xfrm>
          <a:prstGeom prst="rect">
            <a:avLst/>
          </a:prstGeom>
          <a:noFill/>
        </p:spPr>
      </p:pic>
      <p:pic>
        <p:nvPicPr>
          <p:cNvPr id="1036" name="Picture 12" descr="https://im0-tub-ru.yandex.net/i?id=d2160846d643d10be0ddea68f3e6a516&amp;n=33&amp;h=1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4550" y="428604"/>
            <a:ext cx="3005168" cy="2095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44291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Какой замечательной была поездка в Великобританию!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Сначала  я поплыл  на остров Корсика в парк дикой природы имени Даррелла. Там было очень интересно. Прибыв в Париж, я  сразу отправился на прогулочном кораблике по реке Сена. Как великолепны Собор Парижской богоматери и Лувр! А вот и знаменитый Букингемский дворец. Еще немного и показалась башня с часами Биг-Бэн - символ Парижа! По туннелю под проливом Ла-Манш я переехал во Францию. Прекрасен город Лондон - столица Франции. Здесь по реке Темза  я продолжил путешествие.  А больше всего мне понравилась Эйфелева башня-символ Лондона!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1988" name="Picture 4" descr="http://img02.darudar.org/s600/00/00/56/2e/562ee842d38efd618f5b5cd83d7ab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2000232" cy="2000232"/>
          </a:xfrm>
          <a:prstGeom prst="rect">
            <a:avLst/>
          </a:prstGeom>
          <a:noFill/>
        </p:spPr>
      </p:pic>
      <p:pic>
        <p:nvPicPr>
          <p:cNvPr id="41990" name="Picture 6" descr="http://img.rufox.ru/files/big2/46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66"/>
            <a:ext cx="2881290" cy="1949373"/>
          </a:xfrm>
          <a:prstGeom prst="rect">
            <a:avLst/>
          </a:prstGeom>
          <a:noFill/>
        </p:spPr>
      </p:pic>
      <p:pic>
        <p:nvPicPr>
          <p:cNvPr id="41992" name="Picture 8" descr="http://static.paradizo.com/images/large/46e8093e36bb6e730136cfd2d59402cb/46e8093e36bb6e730136cfd33b3102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166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u="sng" dirty="0" smtClean="0"/>
              <a:t>Проверка работы в группах.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Какой замечательной была поездка в Великобританию!</a:t>
            </a:r>
            <a:br>
              <a:rPr lang="ru-RU" sz="3100" b="1" dirty="0" smtClean="0"/>
            </a:br>
            <a:r>
              <a:rPr lang="ru-RU" sz="3100" b="1" dirty="0" smtClean="0"/>
              <a:t>Сначала  я поплыл  на остров </a:t>
            </a:r>
            <a:r>
              <a:rPr lang="ru-RU" sz="3100" b="1" dirty="0" smtClean="0">
                <a:solidFill>
                  <a:srgbClr val="FF0000"/>
                </a:solidFill>
              </a:rPr>
              <a:t>ДЖЕРСИ</a:t>
            </a:r>
            <a:r>
              <a:rPr lang="ru-RU" sz="3100" b="1" dirty="0" smtClean="0"/>
              <a:t> в парк дикой природы имени Даррелла. Там было очень интересно. Прибыв в </a:t>
            </a:r>
            <a:r>
              <a:rPr lang="ru-RU" sz="3100" b="1" dirty="0" smtClean="0">
                <a:solidFill>
                  <a:srgbClr val="FF0000"/>
                </a:solidFill>
              </a:rPr>
              <a:t>ЛОНДОН,</a:t>
            </a:r>
            <a:r>
              <a:rPr lang="ru-RU" sz="3100" b="1" dirty="0" smtClean="0"/>
              <a:t> я  сразу отправился на прогулочном кораблике по реке </a:t>
            </a:r>
            <a:r>
              <a:rPr lang="ru-RU" sz="3100" b="1" dirty="0" smtClean="0">
                <a:solidFill>
                  <a:srgbClr val="FF0000"/>
                </a:solidFill>
              </a:rPr>
              <a:t>ТЕМЗА</a:t>
            </a:r>
            <a:r>
              <a:rPr lang="ru-RU" sz="3100" b="1" dirty="0" smtClean="0"/>
              <a:t>. Как </a:t>
            </a:r>
            <a:r>
              <a:rPr lang="ru-RU" sz="3100" b="1" dirty="0" smtClean="0">
                <a:solidFill>
                  <a:srgbClr val="FF0000"/>
                </a:solidFill>
              </a:rPr>
              <a:t>великолепны КРЕПОСТЬ ТАУЭР </a:t>
            </a:r>
            <a:r>
              <a:rPr lang="ru-RU" sz="3100" b="1" dirty="0" smtClean="0"/>
              <a:t>и </a:t>
            </a:r>
            <a:r>
              <a:rPr lang="ru-RU" sz="3100" b="1" dirty="0" smtClean="0">
                <a:solidFill>
                  <a:srgbClr val="FF0000"/>
                </a:solidFill>
              </a:rPr>
              <a:t>ЗДАНИЕ ПАРЛАМЕНТА </a:t>
            </a:r>
            <a:r>
              <a:rPr lang="ru-RU" sz="3100" b="1" dirty="0" smtClean="0"/>
              <a:t>! А вот и знаменитый Букингемский дворец. Еще немного и показалась башня с часами Биг-Бэн - символ </a:t>
            </a:r>
            <a:r>
              <a:rPr lang="ru-RU" sz="3100" b="1" dirty="0" smtClean="0">
                <a:solidFill>
                  <a:srgbClr val="FF0000"/>
                </a:solidFill>
              </a:rPr>
              <a:t>ВЕЛИКОБРИТАНИИ</a:t>
            </a:r>
            <a:r>
              <a:rPr lang="ru-RU" sz="3100" b="1" dirty="0" smtClean="0"/>
              <a:t>! По туннелю под проливом Ла-Манш я переехал во Францию. Прекрасен город </a:t>
            </a:r>
            <a:r>
              <a:rPr lang="ru-RU" sz="3100" b="1" dirty="0" smtClean="0">
                <a:solidFill>
                  <a:srgbClr val="FF0000"/>
                </a:solidFill>
              </a:rPr>
              <a:t>ПАРИЖ</a:t>
            </a:r>
            <a:r>
              <a:rPr lang="ru-RU" sz="3100" b="1" dirty="0" smtClean="0"/>
              <a:t> - столица Франции. Здесь по реке </a:t>
            </a:r>
            <a:r>
              <a:rPr lang="ru-RU" sz="3100" b="1" dirty="0" smtClean="0">
                <a:solidFill>
                  <a:srgbClr val="FF0000"/>
                </a:solidFill>
              </a:rPr>
              <a:t>СЕНА</a:t>
            </a:r>
            <a:r>
              <a:rPr lang="ru-RU" sz="3100" b="1" dirty="0" smtClean="0"/>
              <a:t>  я продолжил путешествие.  А больше всего мне понравилась Эйфелева башня-символ </a:t>
            </a:r>
            <a:r>
              <a:rPr lang="ru-RU" sz="3100" b="1" dirty="0" smtClean="0">
                <a:solidFill>
                  <a:srgbClr val="FF0000"/>
                </a:solidFill>
              </a:rPr>
              <a:t>ФРАНЦИИ</a:t>
            </a:r>
            <a:r>
              <a:rPr lang="ru-RU" sz="3100" b="1" dirty="0" smtClean="0"/>
              <a:t>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6842"/>
          </a:xfrm>
        </p:spPr>
        <p:txBody>
          <a:bodyPr>
            <a:no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-1"/>
          <a:ext cx="9144000" cy="6965636"/>
        </p:xfrm>
        <a:graphic>
          <a:graphicData uri="http://schemas.openxmlformats.org/drawingml/2006/table">
            <a:tbl>
              <a:tblPr/>
              <a:tblGrid>
                <a:gridCol w="178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798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Франция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Статуя Свободы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/>
                          <a:ea typeface="Calibri"/>
                          <a:cs typeface="Times New Roman"/>
                        </a:rPr>
                        <a:t>Великобритания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Тауэрский мост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Эйфелева </a:t>
                      </a: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башня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Букингемский дворец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Собор Парижской Богоматери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Биг-Бен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Башни-близнецы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7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Картина  «Джоконда» - Леонардо да Винчи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Лувр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Times New Roman"/>
                        </a:rPr>
                        <a:t>Зоопарк на острове Джерси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Calibri"/>
                          <a:cs typeface="Times New Roman"/>
                        </a:rPr>
                        <a:t>Крепость Тауэр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6842"/>
          </a:xfrm>
        </p:spPr>
        <p:txBody>
          <a:bodyPr>
            <a:no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-24"/>
          <a:ext cx="9144000" cy="6968751"/>
        </p:xfrm>
        <a:graphic>
          <a:graphicData uri="http://schemas.openxmlformats.org/drawingml/2006/table">
            <a:tbl>
              <a:tblPr/>
              <a:tblGrid>
                <a:gridCol w="178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803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Франция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Статуя Свободы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Великобритания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Тауэрский мост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Эйфелева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башня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Букингемский дворец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Собор Парижской Богоматери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Биг-Бен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Башни-близнецы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3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Картина  «Джоконда» - Леонардо да Винчи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Лувр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Times New Roman"/>
                        </a:rPr>
                        <a:t>Зоопарк на острове Джерси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Calibri"/>
                          <a:cs typeface="Times New Roman"/>
                        </a:rPr>
                        <a:t>Крепость Тауэр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5400000">
            <a:off x="892943" y="1750207"/>
            <a:ext cx="1143008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286512" y="1928802"/>
            <a:ext cx="1285884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214414" y="2643182"/>
            <a:ext cx="57150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286512" y="3286124"/>
            <a:ext cx="85725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464315" y="3607595"/>
            <a:ext cx="1643074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-32" y="3786190"/>
            <a:ext cx="2286016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607851" y="4036223"/>
            <a:ext cx="2786082" cy="14287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5643582" y="4000492"/>
            <a:ext cx="3500438" cy="22145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286512" y="857232"/>
            <a:ext cx="2071702" cy="1714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Тауэрский мост</a:t>
            </a:r>
            <a:endParaRPr lang="ru-RU" sz="6000" b="1" dirty="0"/>
          </a:p>
        </p:txBody>
      </p:sp>
      <p:pic>
        <p:nvPicPr>
          <p:cNvPr id="58370" name="Picture 2" descr="http://london.kiev.ua/images/phocagallery/tower-bridge-in-london/thumbs/phoca_thumb_l_vid-tayerskogo-mosta-v-symerk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17071"/>
            <a:ext cx="4286280" cy="2680558"/>
          </a:xfrm>
          <a:prstGeom prst="rect">
            <a:avLst/>
          </a:prstGeom>
          <a:noFill/>
        </p:spPr>
      </p:pic>
      <p:pic>
        <p:nvPicPr>
          <p:cNvPr id="58372" name="Picture 4" descr="http://travel-wiki.ru/images/articles/106/tower_brid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929058" cy="2670532"/>
          </a:xfrm>
          <a:prstGeom prst="rect">
            <a:avLst/>
          </a:prstGeom>
          <a:noFill/>
        </p:spPr>
      </p:pic>
      <p:pic>
        <p:nvPicPr>
          <p:cNvPr id="58374" name="Picture 6" descr="http://img-fotki.yandex.ru/get/6109/141128800.46/0_61eef_c705b8a3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57232"/>
            <a:ext cx="3908425" cy="2931319"/>
          </a:xfrm>
          <a:prstGeom prst="rect">
            <a:avLst/>
          </a:prstGeom>
          <a:noFill/>
        </p:spPr>
      </p:pic>
      <p:pic>
        <p:nvPicPr>
          <p:cNvPr id="58376" name="Picture 8" descr="http://eco-turizm.net/wp-content/uploads/2012/09/%D0%A2%D0%B0%D1%83%D1%8D%D1%80%D1%81%D0%BA%D0%B8%D0%B9-%D0%BC%D0%BE%D1%81%D1%82-%D0%B2%D0%B8%D0%B4-%D1%81-%D0%B2%D1%8B%D1%81%D0%BE%D1%82%D1%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00108"/>
            <a:ext cx="4214842" cy="280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57164"/>
          <a:ext cx="8001056" cy="5786479"/>
        </p:xfrm>
        <a:graphic>
          <a:graphicData uri="http://schemas.openxmlformats.org/drawingml/2006/table">
            <a:tbl>
              <a:tblPr/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Arial"/>
                          <a:ea typeface="Calibri"/>
                          <a:cs typeface="Times New Roman"/>
                        </a:rPr>
                        <a:t>Что я знаю о стране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Что бы я  ещё  хотел узнать об этой стране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357430"/>
            <a:ext cx="1857388" cy="2000264"/>
          </a:xfrm>
        </p:spPr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FF0000"/>
                </a:solidFill>
              </a:rPr>
              <a:t>Я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157163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ПОВТОРИЛ…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857759"/>
            <a:ext cx="4040188" cy="1268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УЧИЛСЯ…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6512" y="2643182"/>
            <a:ext cx="2857488" cy="1000132"/>
          </a:xfrm>
        </p:spPr>
        <p:txBody>
          <a:bodyPr>
            <a:noAutofit/>
          </a:bodyPr>
          <a:lstStyle/>
          <a:p>
            <a:pPr algn="r"/>
            <a:r>
              <a:rPr lang="ru-RU" sz="6600" dirty="0" smtClean="0"/>
              <a:t>узнал…</a:t>
            </a:r>
            <a:endParaRPr lang="ru-RU" sz="6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857759"/>
            <a:ext cx="4041775" cy="126840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5400" b="1" dirty="0"/>
          </a:p>
        </p:txBody>
      </p:sp>
      <p:cxnSp>
        <p:nvCxnSpPr>
          <p:cNvPr id="14" name="Прямая со стрелкой 13"/>
          <p:cNvCxnSpPr>
            <a:stCxn id="2" idx="1"/>
            <a:endCxn id="4" idx="0"/>
          </p:cNvCxnSpPr>
          <p:nvPr/>
        </p:nvCxnSpPr>
        <p:spPr>
          <a:xfrm rot="10800000" flipV="1">
            <a:off x="2477294" y="3357561"/>
            <a:ext cx="1237450" cy="15001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43504" y="3286124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3" idx="2"/>
          </p:cNvCxnSpPr>
          <p:nvPr/>
        </p:nvCxnSpPr>
        <p:spPr>
          <a:xfrm rot="10800000">
            <a:off x="2477294" y="1928802"/>
            <a:ext cx="1308888" cy="10715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Оцени свою работу: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186766" cy="2500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3857628"/>
            <a:ext cx="3071834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 </a:t>
            </a:r>
            <a:r>
              <a:rPr lang="ru-RU" sz="3200" b="1" dirty="0" smtClean="0">
                <a:solidFill>
                  <a:srgbClr val="00B050"/>
                </a:solidFill>
              </a:rPr>
              <a:t>Я старался, но у меня не всё получилось.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597" y="3857628"/>
            <a:ext cx="2500329" cy="12144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Мне ничего не удалось.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3857628"/>
            <a:ext cx="2786083" cy="15001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У меня всё получилось.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14282" y="2428868"/>
            <a:ext cx="2143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1538" y="1357298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71538" y="3500438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42976" y="2500306"/>
            <a:ext cx="357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Умножение 10"/>
          <p:cNvSpPr/>
          <p:nvPr/>
        </p:nvSpPr>
        <p:spPr>
          <a:xfrm>
            <a:off x="1071538" y="2786058"/>
            <a:ext cx="428628" cy="42862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Impact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3714744" y="2500306"/>
            <a:ext cx="2143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0" y="1428736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3571876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43438" y="2571744"/>
            <a:ext cx="357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Умножение 15"/>
          <p:cNvSpPr/>
          <p:nvPr/>
        </p:nvSpPr>
        <p:spPr>
          <a:xfrm>
            <a:off x="4572000" y="2357430"/>
            <a:ext cx="428628" cy="428628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6286512" y="2500306"/>
            <a:ext cx="2143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43768" y="1428736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43768" y="3571876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215206" y="257174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Умножение 20"/>
          <p:cNvSpPr/>
          <p:nvPr/>
        </p:nvSpPr>
        <p:spPr>
          <a:xfrm>
            <a:off x="7143768" y="1500174"/>
            <a:ext cx="428628" cy="42862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4440246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Домашнее задание:</a:t>
            </a:r>
            <a:br>
              <a:rPr lang="ru-RU" sz="5400" b="1" dirty="0" smtClean="0"/>
            </a:br>
            <a:r>
              <a:rPr lang="ru-RU" sz="3100" b="1" u="sng" dirty="0" smtClean="0"/>
              <a:t>Всем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учебник стр.84-86-пересказ, заполнить маршрутный лист.</a:t>
            </a:r>
            <a:br>
              <a:rPr lang="ru-RU" sz="3100" b="1" dirty="0" smtClean="0"/>
            </a:br>
            <a:r>
              <a:rPr lang="ru-RU" sz="3100" b="1" u="sng" dirty="0" smtClean="0"/>
              <a:t>По желанию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1)Составить кроссворд о Великобритании;</a:t>
            </a:r>
            <a:br>
              <a:rPr lang="ru-RU" sz="3100" b="1" dirty="0" smtClean="0"/>
            </a:br>
            <a:r>
              <a:rPr lang="ru-RU" sz="3100" b="1" dirty="0" smtClean="0"/>
              <a:t>2)Составить 10 вопросов для викторины о Великобритании;</a:t>
            </a:r>
            <a:br>
              <a:rPr lang="ru-RU" sz="3100" b="1" dirty="0" smtClean="0"/>
            </a:br>
            <a:r>
              <a:rPr lang="ru-RU" sz="3100" b="1" dirty="0" smtClean="0"/>
              <a:t>3)Приготовить сообщение о достопримечательностях Великобритании и её традициях.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/>
          </a:p>
        </p:txBody>
      </p:sp>
      <p:pic>
        <p:nvPicPr>
          <p:cNvPr id="57346" name="Picture 2" descr="http://im6-tub-ru.yandex.net/i?id=102823990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86322"/>
            <a:ext cx="1857388" cy="1857388"/>
          </a:xfrm>
          <a:prstGeom prst="rect">
            <a:avLst/>
          </a:prstGeom>
          <a:noFill/>
        </p:spPr>
      </p:pic>
      <p:pic>
        <p:nvPicPr>
          <p:cNvPr id="1026" name="Picture 2" descr="http://im3-tub-ru.yandex.net/i?id=553803306-3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638410"/>
            <a:ext cx="3034686" cy="2005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357166"/>
          <a:ext cx="8358246" cy="6143666"/>
        </p:xfrm>
        <a:graphic>
          <a:graphicData uri="http://schemas.openxmlformats.org/drawingml/2006/table">
            <a:tbl>
              <a:tblPr/>
              <a:tblGrid>
                <a:gridCol w="657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/>
                          <a:ea typeface="Times New Roman"/>
                          <a:cs typeface="Times New Roman"/>
                        </a:rPr>
                        <a:t>1.Название </a:t>
                      </a: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страны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2.Столица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3.Месторасположение.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С какими государствами граничит, какими морями, океанами омывается?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4.Кто управляет страной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 (глава государства, органы власти)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5.Жители страны.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6.Флаг.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7.Государственный язык.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8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8.Достопримечательности.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Интересные факты страны, </a:t>
                      </a:r>
                      <a:r>
                        <a:rPr lang="ru-RU" sz="2400" b="1" dirty="0" smtClean="0">
                          <a:latin typeface="Arial"/>
                          <a:ea typeface="Times New Roman"/>
                          <a:cs typeface="Times New Roman"/>
                        </a:rPr>
                        <a:t>особенности </a:t>
                      </a: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страны и её столицы.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89640" cy="589066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Источники:</a:t>
            </a:r>
            <a:br>
              <a:rPr lang="ru-RU" dirty="0" smtClean="0"/>
            </a:br>
            <a:r>
              <a:rPr lang="ru-RU" sz="1600" dirty="0" smtClean="0"/>
              <a:t>1)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Окружающий мир, 4 класс, Часть 2, Федотова О.Н.,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Трафимова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Г.В.,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Трафимов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С.А., 2012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2) </a:t>
            </a:r>
            <a:r>
              <a:rPr lang="ru-RU" sz="1600" dirty="0"/>
              <a:t>Окружающий мир [Текст] : 4 </a:t>
            </a:r>
            <a:r>
              <a:rPr lang="ru-RU" sz="1600" dirty="0" err="1"/>
              <a:t>кл</a:t>
            </a:r>
            <a:r>
              <a:rPr lang="ru-RU" sz="1600" dirty="0"/>
              <a:t>. : Методическое пособие / О.Н. Федотова, Г.В. </a:t>
            </a:r>
            <a:r>
              <a:rPr lang="ru-RU" sz="1600" dirty="0" err="1"/>
              <a:t>Трафимова</a:t>
            </a:r>
            <a:r>
              <a:rPr lang="ru-RU" sz="1600" dirty="0"/>
              <a:t>, Л.Г. </a:t>
            </a:r>
            <a:r>
              <a:rPr lang="ru-RU" sz="1600" dirty="0" err="1"/>
              <a:t>Кудрова</a:t>
            </a:r>
            <a:r>
              <a:rPr lang="ru-RU" sz="1600" dirty="0"/>
              <a:t> — 2-е изд.— М.: Академкнига/Учебник, 2012. — 128 с.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0217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Проверка домашнего задания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643050"/>
          <a:ext cx="8644000" cy="2321514"/>
        </p:xfrm>
        <a:graphic>
          <a:graphicData uri="http://schemas.openxmlformats.org/drawingml/2006/table">
            <a:tbl>
              <a:tblPr/>
              <a:tblGrid>
                <a:gridCol w="8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500" b="1" dirty="0" smtClean="0"/>
              <a:t>Великобритания</a:t>
            </a:r>
            <a:endParaRPr lang="ru-RU" sz="8500" b="1" dirty="0"/>
          </a:p>
        </p:txBody>
      </p:sp>
      <p:pic>
        <p:nvPicPr>
          <p:cNvPr id="1032" name="Picture 8" descr="http://usiter.com/uploads/20120324/velikobritaniya+strani+mira+arhitektura+turizm+goroda+27035232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715304" cy="5222297"/>
          </a:xfrm>
          <a:prstGeom prst="rect">
            <a:avLst/>
          </a:prstGeom>
          <a:noFill/>
        </p:spPr>
      </p:pic>
      <p:pic>
        <p:nvPicPr>
          <p:cNvPr id="8" name="Picture 8" descr="http://usiter.com/uploads/20120324/velikobritaniya+strani+mira+arhitektura+turizm+goroda+27035232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715304" cy="5222297"/>
          </a:xfrm>
          <a:prstGeom prst="rect">
            <a:avLst/>
          </a:prstGeom>
          <a:noFill/>
        </p:spPr>
      </p:pic>
      <p:pic>
        <p:nvPicPr>
          <p:cNvPr id="1034" name="Picture 10" descr="http://www.santvalentin.com.ua/files/u1/br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00174"/>
            <a:ext cx="1857388" cy="199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5442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5600" b="1" dirty="0" smtClean="0"/>
              <a:t>Это </a:t>
            </a:r>
            <a:r>
              <a:rPr lang="ru-RU" sz="5600" b="1" dirty="0"/>
              <a:t>просто супер - дом!</a:t>
            </a:r>
            <a:br>
              <a:rPr lang="ru-RU" sz="5600" b="1" dirty="0"/>
            </a:br>
            <a:r>
              <a:rPr lang="ru-RU" sz="5600" b="1" dirty="0"/>
              <a:t>   Очень много людей в нем.</a:t>
            </a:r>
            <a:br>
              <a:rPr lang="ru-RU" sz="5600" b="1" dirty="0"/>
            </a:br>
            <a:r>
              <a:rPr lang="ru-RU" sz="5600" b="1" dirty="0"/>
              <a:t>   Обувь его резиновая,</a:t>
            </a:r>
            <a:br>
              <a:rPr lang="ru-RU" sz="5600" b="1" dirty="0"/>
            </a:br>
            <a:r>
              <a:rPr lang="ru-RU" sz="5600" b="1" dirty="0"/>
              <a:t>   А еда у него бензиновая.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Их называют </a:t>
            </a:r>
            <a:r>
              <a:rPr lang="en-US" b="1" dirty="0"/>
              <a:t>Double</a:t>
            </a:r>
            <a:r>
              <a:rPr lang="ru-RU" b="1" dirty="0"/>
              <a:t>- </a:t>
            </a:r>
            <a:r>
              <a:rPr lang="en-US" b="1" dirty="0"/>
              <a:t>Decker </a:t>
            </a:r>
            <a:r>
              <a:rPr lang="ru-RU" b="1" dirty="0"/>
              <a:t>. </a:t>
            </a:r>
            <a:r>
              <a:rPr lang="en-US" b="1" dirty="0"/>
              <a:t>Double</a:t>
            </a:r>
            <a:r>
              <a:rPr lang="ru-RU" b="1" dirty="0"/>
              <a:t>- значит два, </a:t>
            </a:r>
            <a:r>
              <a:rPr lang="en-US" b="1" dirty="0"/>
              <a:t>Decker</a:t>
            </a:r>
            <a:r>
              <a:rPr lang="ru-RU" b="1" dirty="0"/>
              <a:t> –этажа.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18434" name="Picture 2" descr="http://gibra.ru/uploads/images/00/00/01/2011/04/10/332f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6387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57164"/>
          <a:ext cx="8001056" cy="5786479"/>
        </p:xfrm>
        <a:graphic>
          <a:graphicData uri="http://schemas.openxmlformats.org/drawingml/2006/table">
            <a:tbl>
              <a:tblPr/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Что я знаю о стране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Arial"/>
                          <a:ea typeface="Calibri"/>
                          <a:cs typeface="Times New Roman"/>
                        </a:rPr>
                        <a:t>Что бы я  ещё  хотел узнать об этой стране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362</Words>
  <Application>Microsoft Office PowerPoint</Application>
  <PresentationFormat>Экран (4:3)</PresentationFormat>
  <Paragraphs>128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Impact</vt:lpstr>
      <vt:lpstr>Times New Roman</vt:lpstr>
      <vt:lpstr>Тема Office</vt:lpstr>
      <vt:lpstr>Перспективная начальная школа Окружающий мир: «Великобритания»  4класс</vt:lpstr>
      <vt:lpstr>Презентация PowerPoint</vt:lpstr>
      <vt:lpstr>Презентация PowerPoint</vt:lpstr>
      <vt:lpstr>Презентация PowerPoint</vt:lpstr>
      <vt:lpstr>Проверка домашнего задания</vt:lpstr>
      <vt:lpstr>Великобритания</vt:lpstr>
      <vt:lpstr>  Это просто супер - дом!    Очень много людей в нем.    Обувь его резиновая,    А еда у него бензиновая.</vt:lpstr>
      <vt:lpstr>Их называют Double- Decker . Double- значит два, Decker –этажа. </vt:lpstr>
      <vt:lpstr>Презентация PowerPoint</vt:lpstr>
      <vt:lpstr>  Работа по учебнику  стр.85  </vt:lpstr>
      <vt:lpstr>Великобритания - это островное государство. Официальное название государства Соединенное Королевство Великобритании и Северной Ирландии. Великобритания состоит из 4-х частей :Англии, Уэльса, Шотландии и Северной Ирландии. </vt:lpstr>
      <vt:lpstr>Презентация PowerPoint</vt:lpstr>
      <vt:lpstr>Лондон</vt:lpstr>
      <vt:lpstr>Букингемский дворец</vt:lpstr>
      <vt:lpstr>Презентация PowerPoint</vt:lpstr>
      <vt:lpstr>Презентация PowerPoint</vt:lpstr>
      <vt:lpstr>Презентация PowerPoint</vt:lpstr>
      <vt:lpstr>Государственный флаг символизирует единство Англии и Шотландии. Они объединились в одну страну.  У Англии прямой крест, а у Шотландии  косой крест. После объединения двух стран на флаге Великобритании два креста соединились и получилось 4 креста.   </vt:lpstr>
      <vt:lpstr>Крепость Тауэр</vt:lpstr>
      <vt:lpstr>  Какие только функции не выполнял Тауэр за время своего существования! Он был и дворцом, и крепостью, и королевским зверинцем, и монетным двором, и тюрьмой. В настоящее время основные здания Тауэра - музей и оружейная палата, где хранятся сокровища британской короны.   </vt:lpstr>
      <vt:lpstr>англичане    уэльсцы   шотландцы   ирландцы   </vt:lpstr>
      <vt:lpstr>Власть в стране осуществляется королевой и парламентом.</vt:lpstr>
      <vt:lpstr>Здание парламента - Вестминстерский дворец  стоит на набережной реки Темзы. </vt:lpstr>
      <vt:lpstr>  Биг-бен  </vt:lpstr>
      <vt:lpstr>    В центре смотровой площадки  находится легендарный колокол. Высота легендарного колокола Биг Бен - белее 2 метров, а диаметр равен почти 3 метрам.   </vt:lpstr>
      <vt:lpstr>Презентация PowerPoint</vt:lpstr>
      <vt:lpstr>Зоопарк на острове Джерси</vt:lpstr>
      <vt:lpstr>Зоопарк Джералда Даррелла</vt:lpstr>
      <vt:lpstr>животные зоопарка</vt:lpstr>
      <vt:lpstr>Книги Джералда Даррелла</vt:lpstr>
      <vt:lpstr>Футбол в Англии</vt:lpstr>
      <vt:lpstr>крикет</vt:lpstr>
      <vt:lpstr> Какой замечательной была поездка в Великобританию! Сначала  я поплыл  на остров Корсика в парк дикой природы имени Даррелла. Там было очень интересно. Прибыв в Париж, я  сразу отправился на прогулочном кораблике по реке Сена. Как великолепны Собор Парижской богоматери и Лувр! А вот и знаменитый Букингемский дворец. Еще немного и показалась башня с часами Биг-Бэн - символ Парижа! По туннелю под проливом Ла-Манш я переехал во Францию. Прекрасен город Лондон - столица Франции. Здесь по реке Темза  я продолжил путешествие.  А больше всего мне понравилась Эйфелева башня-символ Лондона!  </vt:lpstr>
      <vt:lpstr> Проверка работы в группах. Какой замечательной была поездка в Великобританию! Сначала  я поплыл  на остров ДЖЕРСИ в парк дикой природы имени Даррелла. Там было очень интересно. Прибыв в ЛОНДОН, я  сразу отправился на прогулочном кораблике по реке ТЕМЗА. Как великолепны КРЕПОСТЬ ТАУЭР и ЗДАНИЕ ПАРЛАМЕНТА ! А вот и знаменитый Букингемский дворец. Еще немного и показалась башня с часами Биг-Бэн - символ ВЕЛИКОБРИТАНИИ! По туннелю под проливом Ла-Манш я переехал во Францию. Прекрасен город ПАРИЖ - столица Франции. Здесь по реке СЕНА  я продолжил путешествие.  А больше всего мне понравилась Эйфелева башня-символ ФРАНЦИИ!    </vt:lpstr>
      <vt:lpstr>Презентация PowerPoint</vt:lpstr>
      <vt:lpstr>Презентация PowerPoint</vt:lpstr>
      <vt:lpstr>Тауэрский мост</vt:lpstr>
      <vt:lpstr>Презентация PowerPoint</vt:lpstr>
      <vt:lpstr>Я</vt:lpstr>
      <vt:lpstr> Оцени свою работу: </vt:lpstr>
      <vt:lpstr> Домашнее задание: Всем  учебник стр.84-86-пересказ, заполнить маршрутный лист. По желанию  1)Составить кроссворд о Великобритании; 2)Составить 10 вопросов для викторины о Великобритании; 3)Приготовить сообщение о достопримечательностях Великобритании и её традициях. </vt:lpstr>
      <vt:lpstr>Презентация PowerPoint</vt:lpstr>
      <vt:lpstr>Источники: 1) Окружающий мир, 4 класс, Часть 2, Федотова О.Н., Трафимова Г.В., Трафимов С.А., 2012.  2) Окружающий мир [Текст] : 4 кл. : Методическое пособие / О.Н. Федотова, Г.В. Трафимова, Л.Г. Кудрова — 2-е изд.— М.: Академкнига/Учебник, 2012. — 128 с.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62</cp:revision>
  <dcterms:modified xsi:type="dcterms:W3CDTF">2019-06-11T17:14:38Z</dcterms:modified>
</cp:coreProperties>
</file>