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78" r:id="rId3"/>
    <p:sldId id="256" r:id="rId4"/>
    <p:sldId id="280" r:id="rId5"/>
    <p:sldId id="279" r:id="rId6"/>
    <p:sldId id="281" r:id="rId7"/>
    <p:sldId id="283" r:id="rId8"/>
    <p:sldId id="284" r:id="rId9"/>
    <p:sldId id="285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D3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27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35071"/>
            <a:ext cx="7772400" cy="1470025"/>
          </a:xfr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lang="ru-RU" sz="3600" b="0" i="0" kern="12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90846"/>
            <a:ext cx="6400800" cy="1752600"/>
          </a:xfrm>
        </p:spPr>
        <p:txBody>
          <a:bodyPr/>
          <a:lstStyle>
            <a:lvl1pPr marL="0" indent="0" algn="ctr">
              <a:buNone/>
              <a:defRPr lang="en-US" sz="2400" kern="1200" dirty="0" smtClean="0">
                <a:solidFill>
                  <a:schemeClr val="accent5">
                    <a:lumMod val="75000"/>
                  </a:schemeClr>
                </a:solidFill>
                <a:latin typeface="Cambria" pitchFamily="18" charset="0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9F67A-D0CA-4245-969E-262F28516C39}" type="datetimeFigureOut">
              <a:rPr lang="ru-RU"/>
              <a:pPr>
                <a:defRPr/>
              </a:pPr>
              <a:t>22.10.2020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7FD1B2-BF13-4ABA-B825-83ED459003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3741EE-5332-4BD9-9E1F-2B7CDEB25179}" type="datetimeFigureOut">
              <a:rPr lang="ru-RU"/>
              <a:pPr>
                <a:defRPr/>
              </a:pPr>
              <a:t>22.10.2020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CAB71-3BD3-457E-BFE8-4E07BB8740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6788B2-E9C1-4D8C-A98D-4EDA3F396353}" type="datetimeFigureOut">
              <a:rPr lang="ru-RU"/>
              <a:pPr>
                <a:defRPr/>
              </a:pPr>
              <a:t>22.10.2020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D2EA74-EBB4-4071-81FA-4DE834C058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62982-2BD6-44DF-B2FA-E1D32F736DA5}" type="datetimeFigureOut">
              <a:rPr lang="ru-RU"/>
              <a:pPr>
                <a:defRPr/>
              </a:pPr>
              <a:t>22.10.2020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4457B9-E35E-4367-B760-5A724804B3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lang="en-US" sz="2400" kern="1200" dirty="0" smtClean="0">
                <a:solidFill>
                  <a:schemeClr val="accent5">
                    <a:lumMod val="75000"/>
                  </a:schemeClr>
                </a:solidFill>
                <a:latin typeface="Cambria" pitchFamily="18" charset="0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AEF2A0-365A-479D-9A3A-6B9F41853FBC}" type="datetimeFigureOut">
              <a:rPr lang="ru-RU"/>
              <a:pPr>
                <a:defRPr/>
              </a:pPr>
              <a:t>22.10.2020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1BC31-0EFF-4425-9FD7-4BF838AC58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DC20C-8B2B-44B8-9E83-73DE7FA11404}" type="datetimeFigureOut">
              <a:rPr lang="ru-RU"/>
              <a:pPr>
                <a:defRPr/>
              </a:pPr>
              <a:t>22.10.2020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835DA8-B53E-46CE-B23F-0EE8143E23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5613E-F1BA-434C-B45C-C78466F29E3B}" type="datetimeFigureOut">
              <a:rPr lang="ru-RU"/>
              <a:pPr>
                <a:defRPr/>
              </a:pPr>
              <a:t>22.10.2020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52EECA-056E-4C54-8089-3571FB2510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31478-9D01-407F-9899-8A8CCCD6AEFF}" type="datetimeFigureOut">
              <a:rPr lang="ru-RU"/>
              <a:pPr>
                <a:defRPr/>
              </a:pPr>
              <a:t>22.10.2020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2E942-15D7-46E0-BCA0-FD3EE059F3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0A2E15-77D1-40AB-9C3A-61404C4FEFB2}" type="datetimeFigureOut">
              <a:rPr lang="ru-RU"/>
              <a:pPr>
                <a:defRPr/>
              </a:pPr>
              <a:t>22.10.2020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1E947-9D30-44B0-88CF-A28827A616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A5921E-062E-4283-8C32-60B14B1CA856}" type="datetimeFigureOut">
              <a:rPr lang="ru-RU"/>
              <a:pPr>
                <a:defRPr/>
              </a:pPr>
              <a:t>22.10.2020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A0650B-6C89-47FE-99B9-5F4A878133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Чтобы добавить рисунок, перетащите его на заполнитель или щелкните значок</a:t>
            </a:r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B39C76-954A-4376-AE48-2E70514CA4E4}" type="datetimeFigureOut">
              <a:rPr lang="ru-RU"/>
              <a:pPr>
                <a:defRPr/>
              </a:pPr>
              <a:t>22.10.2020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774E7C-9819-45B9-9BD5-27352051AC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kumimoji="0" sz="1200">
                <a:solidFill>
                  <a:srgbClr val="898989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5107FC81-F2C1-4469-B9B6-FFE4315A7896}" type="datetimeFigureOut">
              <a:rPr lang="ru-RU"/>
              <a:pPr>
                <a:defRPr/>
              </a:pPr>
              <a:t>22.10.2020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kumimoji="0" sz="1200">
                <a:solidFill>
                  <a:srgbClr val="898989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C4D342EF-7C20-49F3-824C-497A4DD8AC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lang="ru-RU" sz="3600" kern="1200" dirty="0">
          <a:solidFill>
            <a:srgbClr val="215968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ambria" pitchFamily="18" charset="0"/>
          <a:ea typeface="Arial" charset="0"/>
          <a:cs typeface="Arial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215968"/>
          </a:solidFill>
          <a:latin typeface="Cambria" charset="0"/>
          <a:ea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215968"/>
          </a:solidFill>
          <a:latin typeface="Cambria" charset="0"/>
          <a:ea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215968"/>
          </a:solidFill>
          <a:latin typeface="Cambria" charset="0"/>
          <a:ea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215968"/>
          </a:solidFill>
          <a:latin typeface="Cambria" charset="0"/>
          <a:ea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3600">
          <a:solidFill>
            <a:srgbClr val="215968"/>
          </a:solidFill>
          <a:latin typeface="Cambria" charset="0"/>
          <a:ea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3600">
          <a:solidFill>
            <a:srgbClr val="215968"/>
          </a:solidFill>
          <a:latin typeface="Cambria" charset="0"/>
          <a:ea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3600">
          <a:solidFill>
            <a:srgbClr val="215968"/>
          </a:solidFill>
          <a:latin typeface="Cambria" charset="0"/>
          <a:ea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3600">
          <a:solidFill>
            <a:srgbClr val="215968"/>
          </a:solidFill>
          <a:latin typeface="Cambria" charset="0"/>
          <a:ea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rgbClr val="215968"/>
          </a:solidFill>
          <a:latin typeface="Cambria" pitchFamily="18" charset="0"/>
          <a:ea typeface="Arial" charset="0"/>
          <a:cs typeface="Arial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rgbClr val="215968"/>
          </a:solidFill>
          <a:latin typeface="Cambria" pitchFamily="18" charset="0"/>
          <a:ea typeface="Arial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rgbClr val="215968"/>
          </a:solidFill>
          <a:latin typeface="Cambria" pitchFamily="18" charset="0"/>
          <a:ea typeface="Arial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rgbClr val="215968"/>
          </a:solidFill>
          <a:latin typeface="Cambria" pitchFamily="18" charset="0"/>
          <a:ea typeface="Arial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rgbClr val="215968"/>
          </a:solidFill>
          <a:latin typeface="Cambria" pitchFamily="18" charset="0"/>
          <a:ea typeface="Arial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gazeta.a42.ru/images/lenta/653.jpg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971600" y="1268760"/>
            <a:ext cx="7128792" cy="4572000"/>
          </a:xfrm>
          <a:solidFill>
            <a:schemeClr val="bg1"/>
          </a:solidFill>
        </p:spPr>
        <p:txBody>
          <a:bodyPr anchor="ctr"/>
          <a:lstStyle/>
          <a:p>
            <a:pPr algn="ctr">
              <a:buNone/>
            </a:pPr>
            <a:r>
              <a:rPr lang="ru-RU" b="1" dirty="0" smtClean="0">
                <a:solidFill>
                  <a:srgbClr val="0070C0"/>
                </a:solidFill>
              </a:rPr>
              <a:t>Проект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Помоги птицам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Зимой</a:t>
            </a:r>
          </a:p>
          <a:p>
            <a:pPr algn="ctr"/>
            <a:endParaRPr lang="ru-RU" sz="1600" dirty="0" smtClean="0"/>
          </a:p>
          <a:p>
            <a:pPr algn="ctr">
              <a:buNone/>
            </a:pPr>
            <a:r>
              <a:rPr lang="ru-RU" sz="1600" dirty="0" smtClean="0"/>
              <a:t>Руководитель проекта</a:t>
            </a:r>
          </a:p>
          <a:p>
            <a:pPr algn="ctr">
              <a:buNone/>
            </a:pPr>
            <a:r>
              <a:rPr lang="ru-RU" sz="1600" dirty="0" smtClean="0"/>
              <a:t>Алиева Ольга Владимировна</a:t>
            </a:r>
          </a:p>
          <a:p>
            <a:pPr algn="ctr">
              <a:buNone/>
            </a:pPr>
            <a:r>
              <a:rPr lang="ru-RU" sz="1600" dirty="0" smtClean="0"/>
              <a:t>учитель начальных классов</a:t>
            </a:r>
            <a:endParaRPr lang="ru-RU" sz="1600" dirty="0"/>
          </a:p>
        </p:txBody>
      </p:sp>
      <p:pic>
        <p:nvPicPr>
          <p:cNvPr id="6" name="Изображение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4365104"/>
            <a:ext cx="1275610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4725144"/>
            <a:ext cx="99060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2924944"/>
            <a:ext cx="105727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 descr="http://festival.1september.ru/articles/622184/presentation/0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1340768"/>
            <a:ext cx="1728192" cy="1296144"/>
          </a:xfrm>
          <a:prstGeom prst="rect">
            <a:avLst/>
          </a:prstGeom>
          <a:noFill/>
        </p:spPr>
      </p:pic>
      <p:pic>
        <p:nvPicPr>
          <p:cNvPr id="4107" name="Picture 11" descr="http://img0.liveinternet.ru/images/attach/c/7/94/669/94669664_4591226_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71600" y="1340768"/>
            <a:ext cx="1800200" cy="1443911"/>
          </a:xfrm>
          <a:prstGeom prst="rect">
            <a:avLst/>
          </a:prstGeom>
          <a:noFill/>
        </p:spPr>
      </p:pic>
      <p:pic>
        <p:nvPicPr>
          <p:cNvPr id="4109" name="Picture 13" descr="http://900igr.net/datai/okruzhajuschij-mir/Ptitsy-zimoj/0004-003-Ptitsy-zimoj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67944" y="5013176"/>
            <a:ext cx="1209294" cy="792088"/>
          </a:xfrm>
          <a:prstGeom prst="rect">
            <a:avLst/>
          </a:prstGeom>
          <a:noFill/>
        </p:spPr>
      </p:pic>
      <p:pic>
        <p:nvPicPr>
          <p:cNvPr id="4111" name="Picture 15" descr="http://proxy12.media.online.ua/uol/r2-205c0f08f2/50eb6aba8ecab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63688" y="3501008"/>
            <a:ext cx="936104" cy="7020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088" y="115889"/>
            <a:ext cx="7772400" cy="936847"/>
          </a:xfrm>
        </p:spPr>
        <p:txBody>
          <a:bodyPr>
            <a:normAutofit/>
          </a:bodyPr>
          <a:lstStyle/>
          <a:p>
            <a:pPr algn="l"/>
            <a:r>
              <a:rPr kumimoji="0" lang="ru-RU" sz="4000" b="1" dirty="0" smtClean="0">
                <a:solidFill>
                  <a:srgbClr val="FF0000"/>
                </a:solidFill>
                <a:cs typeface="Arial" charset="0"/>
              </a:rPr>
              <a:t>Гипотеза</a:t>
            </a:r>
            <a:endParaRPr kumimoji="0" sz="4000" b="1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1413" y="4797425"/>
            <a:ext cx="6400800" cy="1752600"/>
          </a:xfrm>
        </p:spPr>
        <p:txBody>
          <a:bodyPr>
            <a:normAutofit/>
          </a:bodyPr>
          <a:lstStyle/>
          <a:p>
            <a:pPr eaLnBrk="1" hangingPunct="1"/>
            <a:endParaRPr kumimoji="0" lang="ru-RU" dirty="0">
              <a:solidFill>
                <a:srgbClr val="31859C"/>
              </a:solidFill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1124744"/>
            <a:ext cx="7814703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solidFill>
                  <a:srgbClr val="0070C0"/>
                </a:solidFill>
              </a:rPr>
              <a:t>Если каждый из нас будет много знать о птицах</a:t>
            </a:r>
          </a:p>
          <a:p>
            <a:pPr algn="just"/>
            <a:r>
              <a:rPr lang="ru-RU" sz="2800" dirty="0">
                <a:solidFill>
                  <a:srgbClr val="0070C0"/>
                </a:solidFill>
              </a:rPr>
              <a:t>н</a:t>
            </a:r>
            <a:r>
              <a:rPr lang="ru-RU" sz="2800" dirty="0" smtClean="0">
                <a:solidFill>
                  <a:srgbClr val="0070C0"/>
                </a:solidFill>
              </a:rPr>
              <a:t>ашего края, знать особенности обитания разных</a:t>
            </a:r>
          </a:p>
          <a:p>
            <a:pPr algn="just"/>
            <a:r>
              <a:rPr lang="ru-RU" sz="2800" dirty="0">
                <a:solidFill>
                  <a:srgbClr val="0070C0"/>
                </a:solidFill>
              </a:rPr>
              <a:t>п</a:t>
            </a:r>
            <a:r>
              <a:rPr lang="ru-RU" sz="2800" dirty="0" smtClean="0">
                <a:solidFill>
                  <a:srgbClr val="0070C0"/>
                </a:solidFill>
              </a:rPr>
              <a:t>тиц, уметь различать их голоса, заботиться</a:t>
            </a:r>
          </a:p>
          <a:p>
            <a:pPr algn="just"/>
            <a:r>
              <a:rPr lang="ru-RU" sz="2800" dirty="0" smtClean="0">
                <a:solidFill>
                  <a:srgbClr val="0070C0"/>
                </a:solidFill>
              </a:rPr>
              <a:t> и охранять их, то: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79512" y="3068960"/>
            <a:ext cx="835292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  <a:buFont typeface="Calibri" pitchFamily="34" charset="0"/>
              <a:buChar char="*"/>
            </a:pPr>
            <a:r>
              <a:rPr lang="ru-RU" sz="2800" dirty="0" smtClean="0">
                <a:solidFill>
                  <a:srgbClr val="3D30FF"/>
                </a:solidFill>
              </a:rPr>
              <a:t> возможно, мы сможем сохранить многие виды</a:t>
            </a:r>
          </a:p>
          <a:p>
            <a:r>
              <a:rPr lang="ru-RU" sz="2800" dirty="0" smtClean="0">
                <a:solidFill>
                  <a:srgbClr val="3D30FF"/>
                </a:solidFill>
              </a:rPr>
              <a:t>    птиц от исчезновения их с лица Земли;</a:t>
            </a:r>
          </a:p>
          <a:p>
            <a:endParaRPr lang="ru-RU" sz="2800" dirty="0">
              <a:solidFill>
                <a:srgbClr val="3D30FF"/>
              </a:solidFill>
            </a:endParaRPr>
          </a:p>
          <a:p>
            <a:pPr>
              <a:buClr>
                <a:srgbClr val="FF0000"/>
              </a:buClr>
              <a:buFont typeface="Calibri" pitchFamily="34" charset="0"/>
              <a:buChar char="*"/>
            </a:pPr>
            <a:r>
              <a:rPr lang="ru-RU" sz="2800" dirty="0">
                <a:solidFill>
                  <a:srgbClr val="3D30FF"/>
                </a:solidFill>
              </a:rPr>
              <a:t>с</a:t>
            </a:r>
            <a:r>
              <a:rPr lang="ru-RU" sz="2800" dirty="0" smtClean="0">
                <a:solidFill>
                  <a:srgbClr val="3D30FF"/>
                </a:solidFill>
              </a:rPr>
              <a:t>танем относиться добрее и внимательнее не</a:t>
            </a:r>
          </a:p>
          <a:p>
            <a:r>
              <a:rPr lang="ru-RU" sz="2800" dirty="0" smtClean="0">
                <a:solidFill>
                  <a:srgbClr val="3D30FF"/>
                </a:solidFill>
              </a:rPr>
              <a:t>   только к птицам, но и друг к другу;</a:t>
            </a:r>
          </a:p>
          <a:p>
            <a:endParaRPr lang="ru-RU" sz="2800" dirty="0">
              <a:solidFill>
                <a:srgbClr val="3D30FF"/>
              </a:solidFill>
            </a:endParaRPr>
          </a:p>
          <a:p>
            <a:pPr>
              <a:buClr>
                <a:srgbClr val="FF0000"/>
              </a:buClr>
              <a:buFont typeface="Calibri" pitchFamily="34" charset="0"/>
              <a:buChar char="*"/>
            </a:pPr>
            <a:r>
              <a:rPr lang="ru-RU" sz="2800" dirty="0">
                <a:solidFill>
                  <a:srgbClr val="3D30FF"/>
                </a:solidFill>
              </a:rPr>
              <a:t>н</a:t>
            </a:r>
            <a:r>
              <a:rPr lang="ru-RU" sz="2800" dirty="0" smtClean="0">
                <a:solidFill>
                  <a:srgbClr val="3D30FF"/>
                </a:solidFill>
              </a:rPr>
              <a:t>а земле будет меньше зла, а наш мир станет</a:t>
            </a:r>
          </a:p>
          <a:p>
            <a:r>
              <a:rPr lang="ru-RU" sz="2800" dirty="0" smtClean="0">
                <a:solidFill>
                  <a:srgbClr val="3D30FF"/>
                </a:solidFill>
              </a:rPr>
              <a:t>   красивее прекраснее и радостней.</a:t>
            </a:r>
            <a:endParaRPr lang="ru-RU" sz="2800" dirty="0">
              <a:solidFill>
                <a:srgbClr val="3D30FF"/>
              </a:solidFill>
            </a:endParaRPr>
          </a:p>
        </p:txBody>
      </p:sp>
      <p:pic>
        <p:nvPicPr>
          <p:cNvPr id="9" name="i-main-pic" descr="Картинка 7 из 121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1988840"/>
            <a:ext cx="1512168" cy="126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32656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ru-RU" sz="4000" b="1" dirty="0" smtClean="0">
                <a:solidFill>
                  <a:srgbClr val="FF0000"/>
                </a:solidFill>
              </a:rPr>
              <a:t>Актуальность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91680" y="1628800"/>
            <a:ext cx="6051400" cy="4832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3D30FF"/>
                </a:solidFill>
              </a:rPr>
              <a:t>Огромное значение имеют птицы в </a:t>
            </a:r>
          </a:p>
          <a:p>
            <a:r>
              <a:rPr lang="ru-RU" sz="2800" dirty="0">
                <a:solidFill>
                  <a:srgbClr val="3D30FF"/>
                </a:solidFill>
              </a:rPr>
              <a:t>п</a:t>
            </a:r>
            <a:r>
              <a:rPr lang="ru-RU" sz="2800" dirty="0" smtClean="0">
                <a:solidFill>
                  <a:srgbClr val="3D30FF"/>
                </a:solidFill>
              </a:rPr>
              <a:t>рироде и в сельском хозяйстве,</a:t>
            </a:r>
          </a:p>
          <a:p>
            <a:r>
              <a:rPr lang="ru-RU" sz="2800" dirty="0">
                <a:solidFill>
                  <a:srgbClr val="3D30FF"/>
                </a:solidFill>
              </a:rPr>
              <a:t>с</a:t>
            </a:r>
            <a:r>
              <a:rPr lang="ru-RU" sz="2800" dirty="0" smtClean="0">
                <a:solidFill>
                  <a:srgbClr val="3D30FF"/>
                </a:solidFill>
              </a:rPr>
              <a:t>охраняя от насекомых- вредителей</a:t>
            </a:r>
          </a:p>
          <a:p>
            <a:r>
              <a:rPr lang="ru-RU" sz="2800" dirty="0">
                <a:solidFill>
                  <a:srgbClr val="3D30FF"/>
                </a:solidFill>
              </a:rPr>
              <a:t>к</a:t>
            </a:r>
            <a:r>
              <a:rPr lang="ru-RU" sz="2800" dirty="0" smtClean="0">
                <a:solidFill>
                  <a:srgbClr val="3D30FF"/>
                </a:solidFill>
              </a:rPr>
              <a:t>ультурные и дикорастущие растения,</a:t>
            </a:r>
          </a:p>
          <a:p>
            <a:r>
              <a:rPr lang="ru-RU" sz="2800" dirty="0">
                <a:solidFill>
                  <a:srgbClr val="3D30FF"/>
                </a:solidFill>
              </a:rPr>
              <a:t>п</a:t>
            </a:r>
            <a:r>
              <a:rPr lang="ru-RU" sz="2800" dirty="0" smtClean="0">
                <a:solidFill>
                  <a:srgbClr val="3D30FF"/>
                </a:solidFill>
              </a:rPr>
              <a:t>омогают в их опылении. В зимнее</a:t>
            </a:r>
          </a:p>
          <a:p>
            <a:r>
              <a:rPr lang="ru-RU" sz="2800" dirty="0">
                <a:solidFill>
                  <a:srgbClr val="3D30FF"/>
                </a:solidFill>
              </a:rPr>
              <a:t>в</a:t>
            </a:r>
            <a:r>
              <a:rPr lang="ru-RU" sz="2800" dirty="0" smtClean="0">
                <a:solidFill>
                  <a:srgbClr val="3D30FF"/>
                </a:solidFill>
              </a:rPr>
              <a:t>ремя большое количество птиц</a:t>
            </a:r>
          </a:p>
          <a:p>
            <a:r>
              <a:rPr lang="ru-RU" sz="2800" dirty="0">
                <a:solidFill>
                  <a:srgbClr val="3D30FF"/>
                </a:solidFill>
              </a:rPr>
              <a:t>г</a:t>
            </a:r>
            <a:r>
              <a:rPr lang="ru-RU" sz="2800" dirty="0" smtClean="0">
                <a:solidFill>
                  <a:srgbClr val="3D30FF"/>
                </a:solidFill>
              </a:rPr>
              <a:t>ибнет и человек может помочь им</a:t>
            </a:r>
          </a:p>
          <a:p>
            <a:r>
              <a:rPr lang="ru-RU" sz="2800" dirty="0">
                <a:solidFill>
                  <a:srgbClr val="3D30FF"/>
                </a:solidFill>
              </a:rPr>
              <a:t>п</a:t>
            </a:r>
            <a:r>
              <a:rPr lang="ru-RU" sz="2800" dirty="0" smtClean="0">
                <a:solidFill>
                  <a:srgbClr val="3D30FF"/>
                </a:solidFill>
              </a:rPr>
              <a:t>ережить стужу.</a:t>
            </a:r>
          </a:p>
          <a:p>
            <a:endParaRPr lang="ru-RU" sz="2800" dirty="0">
              <a:solidFill>
                <a:srgbClr val="3D30FF"/>
              </a:solidFill>
            </a:endParaRPr>
          </a:p>
          <a:p>
            <a:r>
              <a:rPr lang="ru-RU" sz="2800" dirty="0" smtClean="0">
                <a:solidFill>
                  <a:srgbClr val="3D30FF"/>
                </a:solidFill>
              </a:rPr>
              <a:t>Поэтому наша задача – заботиться о </a:t>
            </a:r>
          </a:p>
          <a:p>
            <a:r>
              <a:rPr lang="ru-RU" sz="2800" dirty="0">
                <a:solidFill>
                  <a:srgbClr val="3D30FF"/>
                </a:solidFill>
              </a:rPr>
              <a:t>н</a:t>
            </a:r>
            <a:r>
              <a:rPr lang="ru-RU" sz="2800" dirty="0" smtClean="0">
                <a:solidFill>
                  <a:srgbClr val="3D30FF"/>
                </a:solidFill>
              </a:rPr>
              <a:t>аших пернатых друзьях.</a:t>
            </a:r>
          </a:p>
        </p:txBody>
      </p:sp>
      <p:pic>
        <p:nvPicPr>
          <p:cNvPr id="5" name="Изображение 2" descr="Снимок экрана 2012-10-21 в 22.31.57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005064"/>
            <a:ext cx="1224136" cy="1545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Изображение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041" y="188641"/>
            <a:ext cx="1275610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37816" y="764704"/>
            <a:ext cx="7469545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</a:t>
            </a:r>
            <a:r>
              <a:rPr lang="ru-RU" sz="2800" b="1" dirty="0" smtClean="0">
                <a:solidFill>
                  <a:srgbClr val="3D3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ru-RU" sz="2800" dirty="0" smtClean="0">
                <a:solidFill>
                  <a:srgbClr val="3D30FF"/>
                </a:solidFill>
              </a:rPr>
              <a:t>          Изучение образа жизни и </a:t>
            </a:r>
          </a:p>
          <a:p>
            <a:pPr algn="just"/>
            <a:r>
              <a:rPr lang="ru-RU" sz="2800" dirty="0" smtClean="0">
                <a:solidFill>
                  <a:srgbClr val="3D30FF"/>
                </a:solidFill>
              </a:rPr>
              <a:t>поведения птиц зимой.</a:t>
            </a:r>
          </a:p>
          <a:p>
            <a:pPr algn="just"/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Задачи:</a:t>
            </a:r>
          </a:p>
          <a:p>
            <a:pPr algn="just">
              <a:buClr>
                <a:srgbClr val="FF0000"/>
              </a:buClr>
              <a:buFont typeface="Calibri" pitchFamily="34" charset="0"/>
              <a:buChar char="*"/>
            </a:pPr>
            <a:r>
              <a:rPr lang="ru-RU" sz="2800" dirty="0" smtClean="0">
                <a:solidFill>
                  <a:srgbClr val="3D30FF"/>
                </a:solidFill>
              </a:rPr>
              <a:t>Расширить и пополнить знания о зимующих в </a:t>
            </a:r>
          </a:p>
          <a:p>
            <a:pPr algn="just"/>
            <a:r>
              <a:rPr lang="ru-RU" sz="2800" dirty="0" smtClean="0">
                <a:solidFill>
                  <a:srgbClr val="3D30FF"/>
                </a:solidFill>
              </a:rPr>
              <a:t>   наших краях птицах.</a:t>
            </a:r>
            <a:endParaRPr lang="ru-RU" sz="2000" dirty="0">
              <a:solidFill>
                <a:srgbClr val="3D30FF"/>
              </a:solidFill>
            </a:endParaRPr>
          </a:p>
          <a:p>
            <a:pPr algn="just"/>
            <a:endParaRPr lang="ru-RU" sz="2800" dirty="0" smtClean="0">
              <a:solidFill>
                <a:srgbClr val="3D30FF"/>
              </a:solidFill>
            </a:endParaRPr>
          </a:p>
          <a:p>
            <a:pPr algn="just">
              <a:buClr>
                <a:srgbClr val="FF0000"/>
              </a:buClr>
              <a:buFont typeface="Calibri" pitchFamily="34" charset="0"/>
              <a:buChar char="*"/>
            </a:pPr>
            <a:r>
              <a:rPr lang="ru-RU" sz="2800" dirty="0" smtClean="0">
                <a:solidFill>
                  <a:srgbClr val="3D30FF"/>
                </a:solidFill>
              </a:rPr>
              <a:t>Изучить повадки птиц, подобрать корм </a:t>
            </a:r>
          </a:p>
          <a:p>
            <a:pPr algn="just"/>
            <a:r>
              <a:rPr lang="ru-RU" sz="2800" dirty="0" smtClean="0">
                <a:solidFill>
                  <a:srgbClr val="3D30FF"/>
                </a:solidFill>
              </a:rPr>
              <a:t>   зимующим птицам.</a:t>
            </a:r>
            <a:endParaRPr lang="ru-RU" sz="1600" dirty="0" smtClean="0">
              <a:solidFill>
                <a:srgbClr val="3D30FF"/>
              </a:solidFill>
            </a:endParaRPr>
          </a:p>
          <a:p>
            <a:pPr algn="just"/>
            <a:endParaRPr lang="ru-RU" sz="2800" dirty="0" smtClean="0">
              <a:solidFill>
                <a:srgbClr val="3D30FF"/>
              </a:solidFill>
            </a:endParaRPr>
          </a:p>
          <a:p>
            <a:pPr algn="just">
              <a:buClr>
                <a:srgbClr val="FF0000"/>
              </a:buClr>
              <a:buFont typeface="Calibri" pitchFamily="34" charset="0"/>
              <a:buChar char="*"/>
            </a:pPr>
            <a:r>
              <a:rPr lang="ru-RU" sz="2800" dirty="0" smtClean="0">
                <a:solidFill>
                  <a:srgbClr val="3D30FF"/>
                </a:solidFill>
              </a:rPr>
              <a:t>Изготовить кормушки и развесить их.</a:t>
            </a:r>
            <a:endParaRPr lang="ru-RU" sz="1600" dirty="0" smtClean="0">
              <a:solidFill>
                <a:srgbClr val="3D30FF"/>
              </a:solidFill>
            </a:endParaRPr>
          </a:p>
          <a:p>
            <a:pPr algn="just"/>
            <a:endParaRPr lang="ru-RU" sz="2800" dirty="0" smtClean="0">
              <a:solidFill>
                <a:srgbClr val="3D30FF"/>
              </a:solidFill>
            </a:endParaRPr>
          </a:p>
          <a:p>
            <a:pPr algn="just">
              <a:buClr>
                <a:srgbClr val="FF0000"/>
              </a:buClr>
              <a:buFont typeface="Calibri" pitchFamily="34" charset="0"/>
              <a:buChar char="*"/>
            </a:pPr>
            <a:r>
              <a:rPr lang="ru-RU" sz="2800" dirty="0" smtClean="0">
                <a:solidFill>
                  <a:srgbClr val="3D30FF"/>
                </a:solidFill>
              </a:rPr>
              <a:t>Сделать анализ и обобщить результат.</a:t>
            </a:r>
            <a:endParaRPr lang="ru-RU" sz="2800" dirty="0">
              <a:solidFill>
                <a:srgbClr val="3D30FF"/>
              </a:solidFill>
            </a:endParaRPr>
          </a:p>
        </p:txBody>
      </p:sp>
      <p:pic>
        <p:nvPicPr>
          <p:cNvPr id="33794" name="Picture 2" descr="http://900igr.net/datai/okruzhajuschij-mir/Nazvanija-zimujuschikh-ptits/0010-016-Soro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2708920"/>
            <a:ext cx="1085850" cy="10477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2444" y="548680"/>
            <a:ext cx="7073668" cy="58169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Длительность работы над проектом</a:t>
            </a:r>
          </a:p>
          <a:p>
            <a:pPr algn="ctr"/>
            <a:r>
              <a:rPr lang="ru-RU" sz="2800" dirty="0">
                <a:solidFill>
                  <a:srgbClr val="3D30FF"/>
                </a:solidFill>
              </a:rPr>
              <a:t>н</a:t>
            </a:r>
            <a:r>
              <a:rPr lang="ru-RU" sz="2800" dirty="0" smtClean="0">
                <a:solidFill>
                  <a:srgbClr val="3D30FF"/>
                </a:solidFill>
              </a:rPr>
              <a:t>оябрь – апрель</a:t>
            </a:r>
          </a:p>
          <a:p>
            <a:pPr algn="ctr"/>
            <a:endParaRPr lang="ru-RU" sz="2800" dirty="0" smtClean="0">
              <a:solidFill>
                <a:srgbClr val="3D30FF"/>
              </a:solidFill>
            </a:endParaRPr>
          </a:p>
          <a:p>
            <a:r>
              <a:rPr lang="ru-RU" sz="2800" dirty="0" smtClean="0">
                <a:solidFill>
                  <a:srgbClr val="FF0000"/>
                </a:solidFill>
              </a:rPr>
              <a:t>Участники проекта: </a:t>
            </a:r>
            <a:r>
              <a:rPr lang="ru-RU" sz="2800" dirty="0" smtClean="0">
                <a:solidFill>
                  <a:srgbClr val="3D30FF"/>
                </a:solidFill>
              </a:rPr>
              <a:t>1 «Б» класс</a:t>
            </a:r>
          </a:p>
          <a:p>
            <a:r>
              <a:rPr lang="ru-RU" sz="2800" dirty="0" smtClean="0">
                <a:solidFill>
                  <a:srgbClr val="FF0000"/>
                </a:solidFill>
              </a:rPr>
              <a:t>Количество участников: </a:t>
            </a:r>
            <a:r>
              <a:rPr lang="ru-RU" sz="2800" dirty="0" smtClean="0">
                <a:solidFill>
                  <a:srgbClr val="3D30FF"/>
                </a:solidFill>
              </a:rPr>
              <a:t>32 человека ( дети и </a:t>
            </a:r>
          </a:p>
          <a:p>
            <a:r>
              <a:rPr lang="ru-RU" sz="2800" dirty="0" smtClean="0">
                <a:solidFill>
                  <a:srgbClr val="3D30FF"/>
                </a:solidFill>
              </a:rPr>
              <a:t>родители)</a:t>
            </a:r>
          </a:p>
          <a:p>
            <a:r>
              <a:rPr lang="ru-RU" sz="2800" dirty="0" smtClean="0">
                <a:solidFill>
                  <a:srgbClr val="FF0000"/>
                </a:solidFill>
              </a:rPr>
              <a:t>Предметная область: </a:t>
            </a:r>
            <a:r>
              <a:rPr lang="ru-RU" sz="2800" dirty="0" smtClean="0">
                <a:solidFill>
                  <a:srgbClr val="3D30FF"/>
                </a:solidFill>
              </a:rPr>
              <a:t>технология и</a:t>
            </a:r>
          </a:p>
          <a:p>
            <a:r>
              <a:rPr lang="ru-RU" sz="2800" dirty="0" smtClean="0">
                <a:solidFill>
                  <a:srgbClr val="3D30FF"/>
                </a:solidFill>
              </a:rPr>
              <a:t> окружающий мир.</a:t>
            </a:r>
          </a:p>
          <a:p>
            <a:r>
              <a:rPr lang="ru-RU" sz="2800" dirty="0" smtClean="0">
                <a:solidFill>
                  <a:srgbClr val="FF0000"/>
                </a:solidFill>
              </a:rPr>
              <a:t>Форма организации детей</a:t>
            </a:r>
            <a:r>
              <a:rPr lang="ru-RU" sz="2800" dirty="0" smtClean="0">
                <a:solidFill>
                  <a:srgbClr val="3D30FF"/>
                </a:solidFill>
              </a:rPr>
              <a:t>: коллективная, </a:t>
            </a:r>
          </a:p>
          <a:p>
            <a:r>
              <a:rPr lang="ru-RU" sz="2800" dirty="0" smtClean="0">
                <a:solidFill>
                  <a:srgbClr val="3D30FF"/>
                </a:solidFill>
              </a:rPr>
              <a:t>групповая работа.</a:t>
            </a:r>
          </a:p>
          <a:p>
            <a:r>
              <a:rPr lang="ru-RU" sz="2800" dirty="0" smtClean="0">
                <a:solidFill>
                  <a:srgbClr val="FF0000"/>
                </a:solidFill>
              </a:rPr>
              <a:t>Ведущая деятельность: </a:t>
            </a:r>
            <a:r>
              <a:rPr lang="ru-RU" sz="2800" dirty="0" smtClean="0">
                <a:solidFill>
                  <a:srgbClr val="3D30FF"/>
                </a:solidFill>
              </a:rPr>
              <a:t>поисковая, </a:t>
            </a:r>
          </a:p>
          <a:p>
            <a:r>
              <a:rPr lang="ru-RU" sz="2800" dirty="0" smtClean="0">
                <a:solidFill>
                  <a:srgbClr val="3D30FF"/>
                </a:solidFill>
              </a:rPr>
              <a:t>практическая, творческая.</a:t>
            </a:r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pic>
        <p:nvPicPr>
          <p:cNvPr id="3" name="Изображение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4581128"/>
            <a:ext cx="2207710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Ожидаемый результат проекта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600" y="1772816"/>
            <a:ext cx="6207533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FF0000"/>
              </a:buClr>
              <a:buFont typeface="Calibri" pitchFamily="34" charset="0"/>
              <a:buChar char="*"/>
            </a:pPr>
            <a:r>
              <a:rPr lang="ru-RU" sz="2800" dirty="0">
                <a:solidFill>
                  <a:srgbClr val="3D30FF"/>
                </a:solidFill>
              </a:rPr>
              <a:t>б</a:t>
            </a:r>
            <a:r>
              <a:rPr lang="ru-RU" sz="2800" dirty="0" smtClean="0">
                <a:solidFill>
                  <a:srgbClr val="3D30FF"/>
                </a:solidFill>
              </a:rPr>
              <a:t>ережное отношение к природе</a:t>
            </a:r>
          </a:p>
          <a:p>
            <a:r>
              <a:rPr lang="ru-RU" sz="2800" dirty="0" smtClean="0">
                <a:solidFill>
                  <a:srgbClr val="3D30FF"/>
                </a:solidFill>
              </a:rPr>
              <a:t>   родного края;</a:t>
            </a:r>
          </a:p>
          <a:p>
            <a:endParaRPr lang="ru-RU" sz="2800" dirty="0" smtClean="0">
              <a:solidFill>
                <a:srgbClr val="3D30FF"/>
              </a:solidFill>
            </a:endParaRPr>
          </a:p>
          <a:p>
            <a:pPr>
              <a:buClr>
                <a:srgbClr val="FF0000"/>
              </a:buClr>
              <a:buFont typeface="Calibri" pitchFamily="34" charset="0"/>
              <a:buChar char="*"/>
            </a:pPr>
            <a:r>
              <a:rPr lang="ru-RU" sz="2800" dirty="0">
                <a:solidFill>
                  <a:srgbClr val="3D30FF"/>
                </a:solidFill>
              </a:rPr>
              <a:t>э</a:t>
            </a:r>
            <a:r>
              <a:rPr lang="ru-RU" sz="2800" dirty="0" smtClean="0">
                <a:solidFill>
                  <a:srgbClr val="3D30FF"/>
                </a:solidFill>
              </a:rPr>
              <a:t>кологическая культура обучающихся;</a:t>
            </a:r>
          </a:p>
          <a:p>
            <a:endParaRPr lang="ru-RU" sz="2800" dirty="0" smtClean="0">
              <a:solidFill>
                <a:srgbClr val="3D30FF"/>
              </a:solidFill>
            </a:endParaRPr>
          </a:p>
          <a:p>
            <a:pPr>
              <a:buClr>
                <a:srgbClr val="FF0000"/>
              </a:buClr>
              <a:buFont typeface="Calibri" pitchFamily="34" charset="0"/>
              <a:buChar char="*"/>
            </a:pPr>
            <a:r>
              <a:rPr lang="ru-RU" sz="2800" dirty="0">
                <a:solidFill>
                  <a:srgbClr val="3D30FF"/>
                </a:solidFill>
              </a:rPr>
              <a:t>т</a:t>
            </a:r>
            <a:r>
              <a:rPr lang="ru-RU" sz="2800" dirty="0" smtClean="0">
                <a:solidFill>
                  <a:srgbClr val="3D30FF"/>
                </a:solidFill>
              </a:rPr>
              <a:t>ворческая самореализация;</a:t>
            </a:r>
          </a:p>
          <a:p>
            <a:endParaRPr lang="ru-RU" sz="2800" dirty="0" smtClean="0">
              <a:solidFill>
                <a:srgbClr val="3D30FF"/>
              </a:solidFill>
            </a:endParaRPr>
          </a:p>
          <a:p>
            <a:pPr>
              <a:buClr>
                <a:srgbClr val="FF0000"/>
              </a:buClr>
              <a:buFont typeface="Calibri" pitchFamily="34" charset="0"/>
              <a:buChar char="*"/>
            </a:pPr>
            <a:r>
              <a:rPr lang="ru-RU" sz="2800" dirty="0">
                <a:solidFill>
                  <a:srgbClr val="3D30FF"/>
                </a:solidFill>
              </a:rPr>
              <a:t>у</a:t>
            </a:r>
            <a:r>
              <a:rPr lang="ru-RU" sz="2800" dirty="0" smtClean="0">
                <a:solidFill>
                  <a:srgbClr val="3D30FF"/>
                </a:solidFill>
              </a:rPr>
              <a:t>мение работать в команде.</a:t>
            </a:r>
            <a:endParaRPr lang="ru-RU" sz="2800" dirty="0">
              <a:solidFill>
                <a:srgbClr val="3D30FF"/>
              </a:solidFill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5373216"/>
            <a:ext cx="1066800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4" descr="птицы зимой фото картинки виде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1556792"/>
            <a:ext cx="1584176" cy="24408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08720"/>
          </a:xfrm>
        </p:spPr>
        <p:txBody>
          <a:bodyPr>
            <a:normAutofit/>
          </a:bodyPr>
          <a:lstStyle/>
          <a:p>
            <a:pPr algn="l"/>
            <a:r>
              <a:rPr lang="ru-RU" sz="4000" b="1" dirty="0" smtClean="0">
                <a:solidFill>
                  <a:srgbClr val="FF0000"/>
                </a:solidFill>
              </a:rPr>
              <a:t>Содержание проекта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887135"/>
            <a:ext cx="7891069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800" dirty="0" smtClean="0">
                <a:solidFill>
                  <a:srgbClr val="002060"/>
                </a:solidFill>
              </a:rPr>
              <a:t>Анкетирование</a:t>
            </a:r>
          </a:p>
          <a:p>
            <a:pPr marL="342900" indent="-342900">
              <a:buAutoNum type="arabicPeriod"/>
            </a:pPr>
            <a:r>
              <a:rPr lang="ru-RU" sz="2800" dirty="0" smtClean="0">
                <a:solidFill>
                  <a:srgbClr val="002060"/>
                </a:solidFill>
              </a:rPr>
              <a:t>Знакомство с зимующими птицами нашей </a:t>
            </a:r>
          </a:p>
          <a:p>
            <a:pPr marL="342900" indent="-342900"/>
            <a:r>
              <a:rPr lang="ru-RU" sz="2800" dirty="0">
                <a:solidFill>
                  <a:srgbClr val="002060"/>
                </a:solidFill>
              </a:rPr>
              <a:t>м</a:t>
            </a:r>
            <a:r>
              <a:rPr lang="ru-RU" sz="2800" dirty="0" smtClean="0">
                <a:solidFill>
                  <a:srgbClr val="002060"/>
                </a:solidFill>
              </a:rPr>
              <a:t>естности. </a:t>
            </a:r>
          </a:p>
          <a:p>
            <a:pPr marL="342900" indent="-342900">
              <a:buAutoNum type="arabicPeriod" startAt="3"/>
            </a:pPr>
            <a:r>
              <a:rPr lang="ru-RU" sz="2800" dirty="0" smtClean="0">
                <a:solidFill>
                  <a:srgbClr val="002060"/>
                </a:solidFill>
              </a:rPr>
              <a:t>Экскурсия в природу, узнавание зимующих птиц</a:t>
            </a:r>
          </a:p>
          <a:p>
            <a:pPr marL="342900" indent="-342900"/>
            <a:r>
              <a:rPr lang="ru-RU" sz="2800" dirty="0">
                <a:solidFill>
                  <a:srgbClr val="002060"/>
                </a:solidFill>
              </a:rPr>
              <a:t>н</a:t>
            </a:r>
            <a:r>
              <a:rPr lang="ru-RU" sz="2800" dirty="0" smtClean="0">
                <a:solidFill>
                  <a:srgbClr val="002060"/>
                </a:solidFill>
              </a:rPr>
              <a:t>ашей местности.</a:t>
            </a:r>
          </a:p>
          <a:p>
            <a:pPr marL="342900" indent="-342900">
              <a:buAutoNum type="arabicPeriod" startAt="4"/>
            </a:pPr>
            <a:r>
              <a:rPr lang="ru-RU" sz="2800" dirty="0" smtClean="0">
                <a:solidFill>
                  <a:srgbClr val="002060"/>
                </a:solidFill>
              </a:rPr>
              <a:t>Изучение разных видов кормушек.</a:t>
            </a:r>
          </a:p>
          <a:p>
            <a:pPr marL="342900" indent="-342900">
              <a:buAutoNum type="arabicPeriod" startAt="4"/>
            </a:pPr>
            <a:r>
              <a:rPr lang="ru-RU" sz="2800" dirty="0" smtClean="0">
                <a:solidFill>
                  <a:srgbClr val="002060"/>
                </a:solidFill>
              </a:rPr>
              <a:t>Изготовление кормушек.</a:t>
            </a:r>
          </a:p>
          <a:p>
            <a:pPr marL="342900" indent="-342900">
              <a:buAutoNum type="arabicPeriod" startAt="4"/>
            </a:pPr>
            <a:r>
              <a:rPr lang="ru-RU" sz="2800" dirty="0" smtClean="0">
                <a:solidFill>
                  <a:srgbClr val="002060"/>
                </a:solidFill>
              </a:rPr>
              <a:t>Организация птичьей столовой.</a:t>
            </a:r>
          </a:p>
          <a:p>
            <a:pPr marL="342900" indent="-342900">
              <a:buAutoNum type="arabicPeriod" startAt="4"/>
            </a:pPr>
            <a:r>
              <a:rPr lang="ru-RU" sz="2800" dirty="0" smtClean="0">
                <a:solidFill>
                  <a:srgbClr val="002060"/>
                </a:solidFill>
              </a:rPr>
              <a:t>Подкормка птиц, наблюдение и изучение.</a:t>
            </a:r>
          </a:p>
          <a:p>
            <a:pPr marL="342900" indent="-342900">
              <a:buAutoNum type="arabicPeriod" startAt="4"/>
            </a:pPr>
            <a:r>
              <a:rPr lang="ru-RU" sz="2800" dirty="0" smtClean="0">
                <a:solidFill>
                  <a:srgbClr val="002060"/>
                </a:solidFill>
              </a:rPr>
              <a:t>Оформление отчета по выполнению проекта с </a:t>
            </a:r>
          </a:p>
          <a:p>
            <a:pPr marL="342900" indent="-342900"/>
            <a:r>
              <a:rPr lang="ru-RU" sz="2800" dirty="0" smtClean="0">
                <a:solidFill>
                  <a:srgbClr val="002060"/>
                </a:solidFill>
              </a:rPr>
              <a:t>Фотографиями и рисунками.</a:t>
            </a:r>
          </a:p>
          <a:p>
            <a:pPr marL="514350" indent="-514350">
              <a:buAutoNum type="arabicPeriod" startAt="9"/>
            </a:pPr>
            <a:r>
              <a:rPr lang="ru-RU" sz="2800" dirty="0" smtClean="0">
                <a:solidFill>
                  <a:srgbClr val="002060"/>
                </a:solidFill>
              </a:rPr>
              <a:t>Выступление с защитой проекта перед </a:t>
            </a:r>
          </a:p>
          <a:p>
            <a:pPr marL="514350" indent="-514350"/>
            <a:r>
              <a:rPr lang="ru-RU" sz="2800" dirty="0" smtClean="0">
                <a:solidFill>
                  <a:srgbClr val="002060"/>
                </a:solidFill>
              </a:rPr>
              <a:t>учащимися 1 «В» класса</a:t>
            </a:r>
          </a:p>
          <a:p>
            <a:pPr marL="342900" indent="-342900"/>
            <a:endParaRPr lang="ru-RU" dirty="0"/>
          </a:p>
        </p:txBody>
      </p:sp>
      <p:pic>
        <p:nvPicPr>
          <p:cNvPr id="5" name="Изображение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8077" y="188640"/>
            <a:ext cx="1535400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94122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Этапы работы над проектом</a:t>
            </a:r>
            <a:endParaRPr lang="ru-RU" sz="40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302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0504"/>
                <a:gridCol w="1224136"/>
                <a:gridCol w="2448272"/>
                <a:gridCol w="3106688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Этапы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Сроки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Задачи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Содержание деятельности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Вводный </a:t>
                      </a:r>
                    </a:p>
                    <a:p>
                      <a:r>
                        <a:rPr lang="ru-RU" dirty="0" smtClean="0"/>
                        <a:t>этап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ноябрь-</a:t>
                      </a:r>
                    </a:p>
                    <a:p>
                      <a:r>
                        <a:rPr lang="ru-RU" dirty="0" smtClean="0"/>
                        <a:t>декабрь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1.Изучить дополнительную литературу и определить зимующих птиц.</a:t>
                      </a:r>
                    </a:p>
                    <a:p>
                      <a:r>
                        <a:rPr lang="ru-RU" dirty="0" smtClean="0"/>
                        <a:t>2. Изучить, какие птицы остаются у нас зимовать.</a:t>
                      </a:r>
                    </a:p>
                    <a:p>
                      <a:r>
                        <a:rPr lang="ru-RU" dirty="0" smtClean="0"/>
                        <a:t>3. Найти информацию о том, чем питаются птицы зимой.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 сбор творческой группы;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dirty="0" smtClean="0"/>
                        <a:t>определение целей и задач проекта;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dirty="0" smtClean="0"/>
                        <a:t> разработка маршрута для участников проекта;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dirty="0" smtClean="0"/>
                        <a:t> экскурсии в природу, в городской краеведческий музей, библиотеку;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baseline="0" dirty="0" smtClean="0"/>
                        <a:t> поисковая деятельность;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baseline="0" dirty="0" smtClean="0"/>
                        <a:t> беседы, опросы детей с целью поддержания интереса к природе родного края.</a:t>
                      </a:r>
                    </a:p>
                    <a:p>
                      <a:pPr>
                        <a:buFontTx/>
                        <a:buChar char="-"/>
                      </a:pP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3" y="5373216"/>
            <a:ext cx="950096" cy="94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5686174"/>
            <a:ext cx="846584" cy="993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C10389957999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4AA03D9D-1A7C-4E82-89E1-AD4A2CA13FE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TC103899579990</Template>
  <TotalTime>575</TotalTime>
  <Words>418</Words>
  <Application>Microsoft Office PowerPoint</Application>
  <PresentationFormat>Экран (4:3)</PresentationFormat>
  <Paragraphs>97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TC103899579990</vt:lpstr>
      <vt:lpstr>Презентация PowerPoint</vt:lpstr>
      <vt:lpstr>Гипотеза</vt:lpstr>
      <vt:lpstr>Актуальность</vt:lpstr>
      <vt:lpstr>Презентация PowerPoint</vt:lpstr>
      <vt:lpstr>Презентация PowerPoint</vt:lpstr>
      <vt:lpstr>Ожидаемый результат проекта</vt:lpstr>
      <vt:lpstr>Содержание проекта</vt:lpstr>
      <vt:lpstr>Этапы работы над проектом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Зимующие птицы</dc:title>
  <dc:creator>оля</dc:creator>
  <cp:lastModifiedBy>Ольга Алиева</cp:lastModifiedBy>
  <cp:revision>52</cp:revision>
  <dcterms:modified xsi:type="dcterms:W3CDTF">2020-10-22T11:41:02Z</dcterms:modified>
  <cp:category>Шаблон оформления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TC103899579990</vt:lpwstr>
  </property>
</Properties>
</file>