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112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E7D9122-C861-4AC9-A122-3452111A8D71}" type="datetimeFigureOut">
              <a:rPr lang="ru-RU" smtClean="0"/>
              <a:t>25.04.2020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E7D9122-C861-4AC9-A122-3452111A8D71}" type="datetimeFigureOut">
              <a:rPr lang="ru-RU" smtClean="0"/>
              <a:t>25.04.2020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E7D9122-C861-4AC9-A122-3452111A8D71}" type="datetimeFigureOut">
              <a:rPr lang="ru-RU" smtClean="0"/>
              <a:t>25.04.2020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E7D9122-C861-4AC9-A122-3452111A8D71}" type="datetimeFigureOut">
              <a:rPr lang="ru-RU" smtClean="0"/>
              <a:t>25.04.2020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6E7D9122-C861-4AC9-A122-3452111A8D71}" type="datetimeFigureOut">
              <a:rPr lang="ru-RU" smtClean="0"/>
              <a:t>25.04.2020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E7D9122-C861-4AC9-A122-3452111A8D71}" type="datetimeFigureOut">
              <a:rPr lang="ru-RU" smtClean="0"/>
              <a:t>25.04.2020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E7AEF0A-010F-474E-997A-18AF9110E5F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E7D9122-C861-4AC9-A122-3452111A8D71}" type="datetimeFigureOut">
              <a:rPr lang="ru-RU" smtClean="0"/>
              <a:t>25.04.2020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E7D9122-C861-4AC9-A122-3452111A8D71}" type="datetimeFigureOut">
              <a:rPr lang="ru-RU" smtClean="0"/>
              <a:t>25.04.2020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D9122-C861-4AC9-A122-3452111A8D71}" type="datetimeFigureOut">
              <a:rPr lang="ru-RU" smtClean="0"/>
              <a:t>25.04.2020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6E7D9122-C861-4AC9-A122-3452111A8D71}" type="datetimeFigureOut">
              <a:rPr lang="ru-RU" smtClean="0"/>
              <a:t>25.04.2020</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E7AEF0A-010F-474E-997A-18AF9110E5FB}" type="slidenum">
              <a:rPr lang="ru-RU" smtClean="0"/>
              <a:t>‹#›</a:t>
            </a:fld>
            <a:endParaRPr lang="ru-RU"/>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E7D9122-C861-4AC9-A122-3452111A8D71}" type="datetimeFigureOut">
              <a:rPr lang="ru-RU" smtClean="0"/>
              <a:t>25.04.2020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E7AEF0A-010F-474E-997A-18AF9110E5FB}" type="slidenum">
              <a:rPr lang="ru-RU" smtClean="0"/>
              <a:t>‹#›</a:t>
            </a:fld>
            <a:endParaRPr lang="ru-RU"/>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E7D9122-C861-4AC9-A122-3452111A8D71}" type="datetimeFigureOut">
              <a:rPr lang="ru-RU" smtClean="0"/>
              <a:t>25.04.2020</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E7AEF0A-010F-474E-997A-18AF9110E5F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cover/>
  </p:transition>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764704"/>
            <a:ext cx="8280920" cy="6986528"/>
          </a:xfrm>
          <a:prstGeom prst="rect">
            <a:avLst/>
          </a:prstGeom>
        </p:spPr>
        <p:txBody>
          <a:bodyPr wrap="square">
            <a:spAutoFit/>
          </a:bodyPr>
          <a:lstStyle/>
          <a:p>
            <a:pPr lvl="0">
              <a:spcBef>
                <a:spcPct val="0"/>
              </a:spcBef>
            </a:pPr>
            <a:endParaRPr lang="ru-RU" sz="3200" cap="all" dirty="0" smtClean="0">
              <a:solidFill>
                <a:srgbClr val="7030A0"/>
              </a:solidFill>
              <a:latin typeface="Franklin Gothic Medium"/>
              <a:ea typeface="+mj-ea"/>
              <a:cs typeface="+mj-cs"/>
            </a:endParaRPr>
          </a:p>
          <a:p>
            <a:pPr lvl="0">
              <a:spcBef>
                <a:spcPct val="0"/>
              </a:spcBef>
            </a:pPr>
            <a:r>
              <a:rPr lang="ru-RU" sz="3200" cap="all" dirty="0" smtClean="0">
                <a:solidFill>
                  <a:srgbClr val="7030A0"/>
                </a:solidFill>
                <a:latin typeface="Franklin Gothic Medium"/>
                <a:ea typeface="+mj-ea"/>
                <a:cs typeface="+mj-cs"/>
              </a:rPr>
              <a:t>Философско - психологические</a:t>
            </a:r>
            <a:r>
              <a:rPr lang="ru-RU" sz="2800" cap="all" dirty="0" smtClean="0">
                <a:solidFill>
                  <a:srgbClr val="7030A0"/>
                </a:solidFill>
                <a:latin typeface="Franklin Gothic Medium"/>
                <a:ea typeface="+mj-ea"/>
                <a:cs typeface="+mj-cs"/>
              </a:rPr>
              <a:t> </a:t>
            </a:r>
            <a:r>
              <a:rPr lang="ru-RU" sz="3200" cap="all" dirty="0">
                <a:solidFill>
                  <a:srgbClr val="7030A0"/>
                </a:solidFill>
                <a:latin typeface="Franklin Gothic Medium"/>
                <a:ea typeface="+mj-ea"/>
                <a:cs typeface="+mj-cs"/>
              </a:rPr>
              <a:t>и системотехнические основания </a:t>
            </a:r>
            <a:r>
              <a:rPr lang="ru-RU" sz="3200" cap="all" dirty="0" smtClean="0">
                <a:solidFill>
                  <a:srgbClr val="7030A0"/>
                </a:solidFill>
                <a:latin typeface="Franklin Gothic Medium"/>
                <a:ea typeface="+mj-ea"/>
                <a:cs typeface="+mj-cs"/>
              </a:rPr>
              <a:t>методологии</a:t>
            </a:r>
          </a:p>
          <a:p>
            <a:pPr lvl="0">
              <a:spcBef>
                <a:spcPct val="0"/>
              </a:spcBef>
            </a:pPr>
            <a:endParaRPr lang="ru-RU" sz="3200" cap="all" dirty="0">
              <a:solidFill>
                <a:srgbClr val="000000"/>
              </a:solidFill>
              <a:latin typeface="Franklin Gothic Medium"/>
              <a:ea typeface="+mj-ea"/>
              <a:cs typeface="+mj-cs"/>
            </a:endParaRPr>
          </a:p>
          <a:p>
            <a:pPr lvl="0">
              <a:spcBef>
                <a:spcPct val="0"/>
              </a:spcBef>
            </a:pPr>
            <a:endParaRPr lang="ru-RU" sz="3200" cap="all" dirty="0" smtClean="0">
              <a:solidFill>
                <a:srgbClr val="000000"/>
              </a:solidFill>
              <a:latin typeface="Franklin Gothic Medium"/>
              <a:ea typeface="+mj-ea"/>
              <a:cs typeface="+mj-cs"/>
            </a:endParaRPr>
          </a:p>
          <a:p>
            <a:pPr lvl="0">
              <a:spcBef>
                <a:spcPct val="0"/>
              </a:spcBef>
            </a:pPr>
            <a:endParaRPr lang="ru-RU" sz="3200" cap="all" dirty="0">
              <a:solidFill>
                <a:srgbClr val="000000"/>
              </a:solidFill>
              <a:latin typeface="Franklin Gothic Medium"/>
              <a:ea typeface="+mj-ea"/>
              <a:cs typeface="+mj-cs"/>
            </a:endParaRPr>
          </a:p>
          <a:p>
            <a:pPr lvl="0">
              <a:spcBef>
                <a:spcPct val="0"/>
              </a:spcBef>
            </a:pPr>
            <a:r>
              <a:rPr lang="ru-RU" sz="1600" cap="all" dirty="0" smtClean="0">
                <a:solidFill>
                  <a:srgbClr val="000000"/>
                </a:solidFill>
                <a:latin typeface="Franklin Gothic Medium"/>
                <a:ea typeface="+mj-ea"/>
                <a:cs typeface="+mj-cs"/>
              </a:rPr>
              <a:t>                                                                                                        </a:t>
            </a:r>
          </a:p>
          <a:p>
            <a:pPr lvl="0">
              <a:spcBef>
                <a:spcPct val="0"/>
              </a:spcBef>
            </a:pPr>
            <a:endParaRPr lang="ru-RU" sz="1600" cap="all" dirty="0">
              <a:solidFill>
                <a:srgbClr val="000000"/>
              </a:solidFill>
              <a:latin typeface="Franklin Gothic Medium"/>
              <a:ea typeface="+mj-ea"/>
              <a:cs typeface="+mj-cs"/>
            </a:endParaRPr>
          </a:p>
          <a:p>
            <a:pPr lvl="0">
              <a:spcBef>
                <a:spcPct val="0"/>
              </a:spcBef>
            </a:pPr>
            <a:r>
              <a:rPr lang="ru-RU" sz="1600" cap="all" dirty="0" smtClean="0">
                <a:solidFill>
                  <a:srgbClr val="000000"/>
                </a:solidFill>
                <a:latin typeface="Franklin Gothic Medium"/>
                <a:ea typeface="+mj-ea"/>
                <a:cs typeface="+mj-cs"/>
              </a:rPr>
              <a:t>                                                                                                             </a:t>
            </a:r>
          </a:p>
          <a:p>
            <a:pPr lvl="0">
              <a:spcBef>
                <a:spcPct val="0"/>
              </a:spcBef>
            </a:pPr>
            <a:endParaRPr lang="ru-RU" sz="1600" cap="all" dirty="0">
              <a:solidFill>
                <a:srgbClr val="000000"/>
              </a:solidFill>
              <a:latin typeface="Franklin Gothic Medium"/>
              <a:ea typeface="+mj-ea"/>
              <a:cs typeface="+mj-cs"/>
            </a:endParaRPr>
          </a:p>
          <a:p>
            <a:pPr lvl="0">
              <a:spcBef>
                <a:spcPct val="0"/>
              </a:spcBef>
            </a:pPr>
            <a:r>
              <a:rPr lang="ru-RU" sz="1600" cap="all" dirty="0" smtClean="0">
                <a:solidFill>
                  <a:srgbClr val="000000"/>
                </a:solidFill>
                <a:latin typeface="Franklin Gothic Medium"/>
                <a:ea typeface="+mj-ea"/>
                <a:cs typeface="+mj-cs"/>
              </a:rPr>
              <a:t>                                                                                                           </a:t>
            </a:r>
          </a:p>
          <a:p>
            <a:pPr lvl="0">
              <a:spcBef>
                <a:spcPct val="0"/>
              </a:spcBef>
            </a:pPr>
            <a:endParaRPr lang="ru-RU" sz="1600" cap="all" dirty="0">
              <a:solidFill>
                <a:srgbClr val="000000"/>
              </a:solidFill>
              <a:latin typeface="Franklin Gothic Medium"/>
              <a:ea typeface="+mj-ea"/>
              <a:cs typeface="+mj-cs"/>
            </a:endParaRPr>
          </a:p>
          <a:p>
            <a:pPr lvl="0">
              <a:spcBef>
                <a:spcPct val="0"/>
              </a:spcBef>
            </a:pPr>
            <a:r>
              <a:rPr lang="ru-RU" sz="1600" cap="all" smtClean="0">
                <a:solidFill>
                  <a:srgbClr val="000000"/>
                </a:solidFill>
                <a:latin typeface="Franklin Gothic Medium"/>
                <a:ea typeface="+mj-ea"/>
                <a:cs typeface="+mj-cs"/>
              </a:rPr>
              <a:t>                                                                                                           </a:t>
            </a:r>
            <a:endParaRPr lang="ru-RU" sz="1600" cap="all" dirty="0" smtClean="0">
              <a:solidFill>
                <a:srgbClr val="000000"/>
              </a:solidFill>
              <a:latin typeface="Franklin Gothic Medium"/>
              <a:ea typeface="+mj-ea"/>
              <a:cs typeface="+mj-cs"/>
            </a:endParaRPr>
          </a:p>
          <a:p>
            <a:pPr lvl="0">
              <a:spcBef>
                <a:spcPct val="0"/>
              </a:spcBef>
            </a:pPr>
            <a:endParaRPr lang="ru-RU" sz="3200" cap="all" dirty="0">
              <a:solidFill>
                <a:srgbClr val="000000"/>
              </a:solidFill>
              <a:latin typeface="Franklin Gothic Medium"/>
              <a:ea typeface="+mj-ea"/>
              <a:cs typeface="+mj-cs"/>
            </a:endParaRPr>
          </a:p>
          <a:p>
            <a:pPr lvl="0">
              <a:spcBef>
                <a:spcPct val="0"/>
              </a:spcBef>
            </a:pPr>
            <a:endParaRPr lang="ru-RU" sz="3200" cap="all" dirty="0" smtClean="0">
              <a:solidFill>
                <a:srgbClr val="000000"/>
              </a:solidFill>
              <a:latin typeface="Franklin Gothic Medium"/>
              <a:ea typeface="+mj-ea"/>
              <a:cs typeface="+mj-cs"/>
            </a:endParaRPr>
          </a:p>
          <a:p>
            <a:pPr lvl="0">
              <a:spcBef>
                <a:spcPct val="0"/>
              </a:spcBef>
            </a:pPr>
            <a:endParaRPr lang="ru-RU" sz="3200" cap="all" dirty="0">
              <a:solidFill>
                <a:srgbClr val="000000"/>
              </a:solidFill>
              <a:latin typeface="Franklin Gothic Medium"/>
              <a:ea typeface="+mj-ea"/>
              <a:cs typeface="+mj-cs"/>
            </a:endParaRPr>
          </a:p>
        </p:txBody>
      </p:sp>
    </p:spTree>
    <p:extLst>
      <p:ext uri="{BB962C8B-B14F-4D97-AF65-F5344CB8AC3E}">
        <p14:creationId xmlns:p14="http://schemas.microsoft.com/office/powerpoint/2010/main" val="1756303246"/>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6159584"/>
          </a:xfrm>
        </p:spPr>
        <p:txBody>
          <a:bodyPr/>
          <a:lstStyle/>
          <a:p>
            <a:r>
              <a:rPr lang="ru-RU" sz="2400" cap="none" dirty="0" smtClean="0">
                <a:latin typeface="+mn-lt"/>
                <a:cs typeface="Times New Roman" pitchFamily="18" charset="0"/>
              </a:rPr>
              <a:t>Инвариантным для любой деятельности является набор групп </a:t>
            </a:r>
            <a:r>
              <a:rPr lang="ru-RU" sz="2400" b="1" cap="none" dirty="0" smtClean="0">
                <a:latin typeface="+mn-lt"/>
                <a:cs typeface="Times New Roman" pitchFamily="18" charset="0"/>
              </a:rPr>
              <a:t>условий</a:t>
            </a:r>
            <a:r>
              <a:rPr lang="ru-RU" sz="2400" cap="none" dirty="0" smtClean="0">
                <a:latin typeface="+mn-lt"/>
                <a:cs typeface="Times New Roman" pitchFamily="18" charset="0"/>
              </a:rPr>
              <a:t>: </a:t>
            </a:r>
            <a:br>
              <a:rPr lang="ru-RU" sz="2400" cap="none" dirty="0" smtClean="0">
                <a:latin typeface="+mn-lt"/>
                <a:cs typeface="Times New Roman" pitchFamily="18" charset="0"/>
              </a:rPr>
            </a:br>
            <a:r>
              <a:rPr lang="ru-RU" sz="2400" cap="none" dirty="0" smtClean="0">
                <a:latin typeface="+mn-lt"/>
                <a:cs typeface="Times New Roman" pitchFamily="18" charset="0"/>
              </a:rPr>
              <a:t>  </a:t>
            </a:r>
            <a:r>
              <a:rPr lang="ru-RU" sz="2400" cap="none" dirty="0" smtClean="0">
                <a:effectLst>
                  <a:outerShdw blurRad="38100" dist="38100" dir="2700000" algn="tl">
                    <a:srgbClr val="000000">
                      <a:alpha val="43137"/>
                    </a:srgbClr>
                  </a:outerShdw>
                </a:effectLst>
                <a:latin typeface="+mn-lt"/>
                <a:cs typeface="Times New Roman" pitchFamily="18" charset="0"/>
              </a:rPr>
              <a:t>-</a:t>
            </a:r>
            <a:r>
              <a:rPr lang="ru-RU" sz="2400" i="1" cap="none" dirty="0" smtClean="0">
                <a:latin typeface="+mn-lt"/>
                <a:cs typeface="Times New Roman" pitchFamily="18" charset="0"/>
              </a:rPr>
              <a:t>мотивационные, </a:t>
            </a:r>
            <a:br>
              <a:rPr lang="ru-RU" sz="2400" i="1" cap="none" dirty="0" smtClean="0">
                <a:latin typeface="+mn-lt"/>
                <a:cs typeface="Times New Roman" pitchFamily="18" charset="0"/>
              </a:rPr>
            </a:br>
            <a:r>
              <a:rPr lang="ru-RU" sz="2400" i="1" cap="none" dirty="0" smtClean="0">
                <a:latin typeface="+mn-lt"/>
                <a:cs typeface="Times New Roman" pitchFamily="18" charset="0"/>
              </a:rPr>
              <a:t>  -кадровые,</a:t>
            </a:r>
            <a:br>
              <a:rPr lang="ru-RU" sz="2400" i="1" cap="none" dirty="0" smtClean="0">
                <a:latin typeface="+mn-lt"/>
                <a:cs typeface="Times New Roman" pitchFamily="18" charset="0"/>
              </a:rPr>
            </a:br>
            <a:r>
              <a:rPr lang="ru-RU" sz="2400" i="1" cap="none" dirty="0" smtClean="0">
                <a:latin typeface="+mn-lt"/>
                <a:cs typeface="Times New Roman" pitchFamily="18" charset="0"/>
              </a:rPr>
              <a:t> - материально-технические,</a:t>
            </a:r>
            <a:br>
              <a:rPr lang="ru-RU" sz="2400" i="1" cap="none" dirty="0" smtClean="0">
                <a:latin typeface="+mn-lt"/>
                <a:cs typeface="Times New Roman" pitchFamily="18" charset="0"/>
              </a:rPr>
            </a:br>
            <a:r>
              <a:rPr lang="ru-RU" sz="2400" i="1" cap="none" dirty="0" smtClean="0">
                <a:latin typeface="+mn-lt"/>
                <a:cs typeface="Times New Roman" pitchFamily="18" charset="0"/>
              </a:rPr>
              <a:t> - научно-методические, </a:t>
            </a:r>
            <a:br>
              <a:rPr lang="ru-RU" sz="2400" i="1" cap="none" dirty="0" smtClean="0">
                <a:latin typeface="+mn-lt"/>
                <a:cs typeface="Times New Roman" pitchFamily="18" charset="0"/>
              </a:rPr>
            </a:br>
            <a:r>
              <a:rPr lang="ru-RU" sz="2400" i="1" cap="none" dirty="0" smtClean="0">
                <a:latin typeface="+mn-lt"/>
                <a:cs typeface="Times New Roman" pitchFamily="18" charset="0"/>
              </a:rPr>
              <a:t> - финансовые, </a:t>
            </a:r>
            <a:br>
              <a:rPr lang="ru-RU" sz="2400" i="1" cap="none" dirty="0" smtClean="0">
                <a:latin typeface="+mn-lt"/>
                <a:cs typeface="Times New Roman" pitchFamily="18" charset="0"/>
              </a:rPr>
            </a:br>
            <a:r>
              <a:rPr lang="ru-RU" sz="2400" i="1" cap="none" dirty="0" smtClean="0">
                <a:latin typeface="+mn-lt"/>
                <a:cs typeface="Times New Roman" pitchFamily="18" charset="0"/>
              </a:rPr>
              <a:t> - организационные, </a:t>
            </a:r>
            <a:br>
              <a:rPr lang="ru-RU" sz="2400" i="1" cap="none" dirty="0" smtClean="0">
                <a:latin typeface="+mn-lt"/>
                <a:cs typeface="Times New Roman" pitchFamily="18" charset="0"/>
              </a:rPr>
            </a:br>
            <a:r>
              <a:rPr lang="ru-RU" sz="2400" i="1" cap="none" dirty="0" smtClean="0">
                <a:latin typeface="+mn-lt"/>
                <a:cs typeface="Times New Roman" pitchFamily="18" charset="0"/>
              </a:rPr>
              <a:t> - нормативно-правовые, </a:t>
            </a:r>
            <a:br>
              <a:rPr lang="ru-RU" sz="2400" i="1" cap="none" dirty="0" smtClean="0">
                <a:latin typeface="+mn-lt"/>
                <a:cs typeface="Times New Roman" pitchFamily="18" charset="0"/>
              </a:rPr>
            </a:br>
            <a:r>
              <a:rPr lang="ru-RU" sz="2400" i="1" cap="none" dirty="0" smtClean="0">
                <a:latin typeface="+mn-lt"/>
                <a:cs typeface="Times New Roman" pitchFamily="18" charset="0"/>
              </a:rPr>
              <a:t> - информационные</a:t>
            </a:r>
            <a:r>
              <a:rPr lang="ru-RU" sz="2400" i="1" cap="none" dirty="0">
                <a:latin typeface="+mn-lt"/>
                <a:cs typeface="Times New Roman" pitchFamily="18" charset="0"/>
              </a:rPr>
              <a:t>. </a:t>
            </a:r>
            <a:br>
              <a:rPr lang="ru-RU" sz="2400" i="1" cap="none" dirty="0">
                <a:latin typeface="+mn-lt"/>
                <a:cs typeface="Times New Roman" pitchFamily="18" charset="0"/>
              </a:rPr>
            </a:br>
            <a:r>
              <a:rPr lang="ru-RU" sz="2400" i="1" cap="none" dirty="0" smtClean="0">
                <a:latin typeface="+mn-lt"/>
                <a:cs typeface="Times New Roman" pitchFamily="18" charset="0"/>
              </a:rPr>
              <a:t/>
            </a:r>
            <a:br>
              <a:rPr lang="ru-RU" sz="2400" i="1" cap="none" dirty="0" smtClean="0">
                <a:latin typeface="+mn-lt"/>
                <a:cs typeface="Times New Roman" pitchFamily="18" charset="0"/>
              </a:rPr>
            </a:br>
            <a:r>
              <a:rPr lang="ru-RU" sz="2400" i="1" cap="none" dirty="0" smtClean="0">
                <a:latin typeface="+mn-lt"/>
                <a:cs typeface="Times New Roman" pitchFamily="18" charset="0"/>
              </a:rPr>
              <a:t>Методология </a:t>
            </a:r>
            <a:r>
              <a:rPr lang="ru-RU" sz="2400" b="1" i="1" cap="none" dirty="0">
                <a:latin typeface="+mn-lt"/>
                <a:cs typeface="Times New Roman" pitchFamily="18" charset="0"/>
              </a:rPr>
              <a:t>обобщает</a:t>
            </a:r>
            <a:r>
              <a:rPr lang="ru-RU" sz="2400" i="1" cap="none" dirty="0">
                <a:latin typeface="+mn-lt"/>
                <a:cs typeface="Times New Roman" pitchFamily="18" charset="0"/>
              </a:rPr>
              <a:t> проверенные в широкой общественно</a:t>
            </a:r>
            <a:br>
              <a:rPr lang="ru-RU" sz="2400" i="1" cap="none" dirty="0">
                <a:latin typeface="+mn-lt"/>
                <a:cs typeface="Times New Roman" pitchFamily="18" charset="0"/>
              </a:rPr>
            </a:br>
            <a:r>
              <a:rPr lang="ru-RU" sz="2400" i="1" cap="none" dirty="0" smtClean="0">
                <a:latin typeface="+mn-lt"/>
                <a:cs typeface="Times New Roman" pitchFamily="18" charset="0"/>
              </a:rPr>
              <a:t> </a:t>
            </a:r>
            <a:r>
              <a:rPr lang="ru-RU" sz="2400" i="1" cap="none" dirty="0">
                <a:latin typeface="+mn-lt"/>
                <a:cs typeface="Times New Roman" pitchFamily="18" charset="0"/>
              </a:rPr>
              <a:t>исторической практике рациональные формы организации деятельности. </a:t>
            </a:r>
            <a:r>
              <a:rPr lang="ru-RU" sz="2400" i="1" cap="none" dirty="0" smtClean="0">
                <a:latin typeface="+mn-lt"/>
                <a:cs typeface="Times New Roman" pitchFamily="18" charset="0"/>
              </a:rPr>
              <a:t/>
            </a:r>
            <a:br>
              <a:rPr lang="ru-RU" sz="2400" i="1" cap="none" dirty="0" smtClean="0">
                <a:latin typeface="+mn-lt"/>
                <a:cs typeface="Times New Roman" pitchFamily="18" charset="0"/>
              </a:rPr>
            </a:br>
            <a:endParaRPr lang="ru-RU" sz="2400" i="1" cap="none" dirty="0">
              <a:latin typeface="+mn-lt"/>
              <a:cs typeface="Times New Roman" pitchFamily="18" charset="0"/>
            </a:endParaRPr>
          </a:p>
        </p:txBody>
      </p:sp>
    </p:spTree>
    <p:extLst>
      <p:ext uri="{BB962C8B-B14F-4D97-AF65-F5344CB8AC3E}">
        <p14:creationId xmlns:p14="http://schemas.microsoft.com/office/powerpoint/2010/main" val="2864815616"/>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0"/>
            <a:ext cx="7520940" cy="1025312"/>
          </a:xfrm>
        </p:spPr>
        <p:txBody>
          <a:bodyPr/>
          <a:lstStyle/>
          <a:p>
            <a:r>
              <a:rPr lang="ru-RU" sz="2400" i="1" cap="none" dirty="0" smtClean="0"/>
              <a:t>   Характеристика типов организационной культуры (по В.А. Никитину) </a:t>
            </a:r>
            <a:endParaRPr lang="ru-RU" sz="2400" i="1" cap="none" dirty="0"/>
          </a:p>
        </p:txBody>
      </p:sp>
      <p:graphicFrame>
        <p:nvGraphicFramePr>
          <p:cNvPr id="3" name="Таблица 2"/>
          <p:cNvGraphicFramePr>
            <a:graphicFrameLocks noGrp="1"/>
          </p:cNvGraphicFramePr>
          <p:nvPr>
            <p:extLst>
              <p:ext uri="{D42A27DB-BD31-4B8C-83A1-F6EECF244321}">
                <p14:modId xmlns:p14="http://schemas.microsoft.com/office/powerpoint/2010/main" val="1324143313"/>
              </p:ext>
            </p:extLst>
          </p:nvPr>
        </p:nvGraphicFramePr>
        <p:xfrm>
          <a:off x="899592" y="1124743"/>
          <a:ext cx="7272807" cy="5395065"/>
        </p:xfrm>
        <a:graphic>
          <a:graphicData uri="http://schemas.openxmlformats.org/drawingml/2006/table">
            <a:tbl>
              <a:tblPr firstRow="1" bandRow="1">
                <a:tableStyleId>{EB344D84-9AFB-497E-A393-DC336BA19D2E}</a:tableStyleId>
              </a:tblPr>
              <a:tblGrid>
                <a:gridCol w="2414531"/>
                <a:gridCol w="2434007"/>
                <a:gridCol w="2424269"/>
              </a:tblGrid>
              <a:tr h="783829">
                <a:tc>
                  <a:txBody>
                    <a:bodyPr/>
                    <a:lstStyle/>
                    <a:p>
                      <a:r>
                        <a:rPr lang="ru-RU" sz="1400" dirty="0" smtClean="0"/>
                        <a:t>Типы организационной культуры </a:t>
                      </a:r>
                      <a:endParaRPr lang="ru-RU" sz="1400" dirty="0"/>
                    </a:p>
                  </a:txBody>
                  <a:tcPr>
                    <a:lnR w="12700" cap="flat" cmpd="sng" algn="ctr">
                      <a:solidFill>
                        <a:schemeClr val="tx1"/>
                      </a:solidFill>
                      <a:prstDash val="solid"/>
                      <a:round/>
                      <a:headEnd type="none" w="med" len="med"/>
                      <a:tailEnd type="none" w="med" len="med"/>
                    </a:lnR>
                  </a:tcPr>
                </a:tc>
                <a:tc>
                  <a:txBody>
                    <a:bodyPr/>
                    <a:lstStyle/>
                    <a:p>
                      <a:r>
                        <a:rPr lang="ru-RU" sz="1400" dirty="0" smtClean="0"/>
                        <a:t>Способы нормирования и трансляции деятельности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400" dirty="0" smtClean="0"/>
                        <a:t>Формы общественного устройства, воспроизводящие способ </a:t>
                      </a:r>
                      <a:endParaRPr lang="ru-RU" sz="1400" dirty="0"/>
                    </a:p>
                  </a:txBody>
                  <a:tcPr>
                    <a:lnL w="12700" cap="flat" cmpd="sng" algn="ctr">
                      <a:solidFill>
                        <a:schemeClr val="tx1"/>
                      </a:solidFill>
                      <a:prstDash val="solid"/>
                      <a:round/>
                      <a:headEnd type="none" w="med" len="med"/>
                      <a:tailEnd type="none" w="med" len="med"/>
                    </a:lnL>
                  </a:tcPr>
                </a:tc>
              </a:tr>
              <a:tr h="1012446">
                <a:tc>
                  <a:txBody>
                    <a:bodyPr/>
                    <a:lstStyle/>
                    <a:p>
                      <a:r>
                        <a:rPr lang="ru-RU" sz="1400" dirty="0" smtClean="0"/>
                        <a:t>Традиционная</a:t>
                      </a:r>
                      <a:endParaRPr lang="ru-RU" sz="1400" dirty="0"/>
                    </a:p>
                  </a:txBody>
                  <a:tcPr>
                    <a:lnR w="12700" cap="flat" cmpd="sng" algn="ctr">
                      <a:solidFill>
                        <a:schemeClr val="tx1"/>
                      </a:solidFill>
                      <a:prstDash val="solid"/>
                      <a:round/>
                      <a:headEnd type="none" w="med" len="med"/>
                      <a:tailEnd type="none" w="med" len="med"/>
                    </a:lnR>
                  </a:tcPr>
                </a:tc>
                <a:tc>
                  <a:txBody>
                    <a:bodyPr/>
                    <a:lstStyle/>
                    <a:p>
                      <a:r>
                        <a:rPr lang="ru-RU" sz="1400" dirty="0" smtClean="0"/>
                        <a:t>Миф и ритуал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400" dirty="0" smtClean="0"/>
                        <a:t>Коммунальные группы, формируемые по принципу «свой-чужой» на отношениях родства. </a:t>
                      </a:r>
                      <a:endParaRPr lang="ru-RU" sz="1400" dirty="0"/>
                    </a:p>
                  </a:txBody>
                  <a:tcPr>
                    <a:lnL w="12700" cap="flat" cmpd="sng" algn="ctr">
                      <a:solidFill>
                        <a:schemeClr val="tx1"/>
                      </a:solidFill>
                      <a:prstDash val="solid"/>
                      <a:round/>
                      <a:headEnd type="none" w="med" len="med"/>
                      <a:tailEnd type="none" w="med" len="med"/>
                    </a:lnL>
                  </a:tcPr>
                </a:tc>
              </a:tr>
              <a:tr h="1012446">
                <a:tc>
                  <a:txBody>
                    <a:bodyPr/>
                    <a:lstStyle/>
                    <a:p>
                      <a:r>
                        <a:rPr lang="ru-RU" sz="1400" dirty="0" smtClean="0"/>
                        <a:t>Корпоративно-ремесленная </a:t>
                      </a:r>
                      <a:endParaRPr lang="ru-RU" sz="1400" dirty="0"/>
                    </a:p>
                  </a:txBody>
                  <a:tcPr>
                    <a:lnR w="12700" cap="flat" cmpd="sng" algn="ctr">
                      <a:solidFill>
                        <a:schemeClr val="tx1"/>
                      </a:solidFill>
                      <a:prstDash val="solid"/>
                      <a:round/>
                      <a:headEnd type="none" w="med" len="med"/>
                      <a:tailEnd type="none" w="med" len="med"/>
                    </a:lnR>
                  </a:tcPr>
                </a:tc>
                <a:tc>
                  <a:txBody>
                    <a:bodyPr/>
                    <a:lstStyle/>
                    <a:p>
                      <a:r>
                        <a:rPr lang="ru-RU" sz="1400" dirty="0" smtClean="0"/>
                        <a:t>Образец и рецепт его воссоздания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ru-RU" sz="1400" dirty="0" smtClean="0"/>
                        <a:t>Корпорация, имеющая формально иерархическое строение – мастер, подмастерье, ученик. </a:t>
                      </a:r>
                      <a:endParaRPr lang="ru-RU" sz="1400" dirty="0"/>
                    </a:p>
                  </a:txBody>
                  <a:tcPr>
                    <a:lnL w="12700" cap="flat" cmpd="sng" algn="ctr">
                      <a:solidFill>
                        <a:schemeClr val="tx1"/>
                      </a:solidFill>
                      <a:prstDash val="solid"/>
                      <a:round/>
                      <a:headEnd type="none" w="med" len="med"/>
                      <a:tailEnd type="none" w="med" len="med"/>
                    </a:lnL>
                  </a:tcPr>
                </a:tc>
              </a:tr>
              <a:tr h="1116665">
                <a:tc>
                  <a:txBody>
                    <a:bodyPr/>
                    <a:lstStyle/>
                    <a:p>
                      <a:endParaRPr lang="ru-RU" sz="1400" dirty="0" smtClean="0"/>
                    </a:p>
                    <a:p>
                      <a:r>
                        <a:rPr lang="ru-RU" sz="1400" dirty="0" smtClean="0"/>
                        <a:t>Профессиональная (научная)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sz="1400" dirty="0" smtClean="0"/>
                        <a:t>Теоретические знания в форме текста </a:t>
                      </a:r>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ru-RU" sz="1400" dirty="0" smtClean="0"/>
                        <a:t>Профессиональная организация, построенная на принципе онтологических (бытийных) отношений.</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469679">
                <a:tc>
                  <a:txBody>
                    <a:bodyPr/>
                    <a:lstStyle/>
                    <a:p>
                      <a:r>
                        <a:rPr lang="ru-RU" sz="1400" dirty="0" smtClean="0"/>
                        <a:t>Проектно- технологическая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ru-RU" sz="1400" dirty="0" smtClean="0"/>
                        <a:t>Проекты, программы</a:t>
                      </a:r>
                      <a:r>
                        <a:rPr lang="ru-RU" sz="1400" baseline="0" dirty="0" smtClean="0"/>
                        <a:t> </a:t>
                      </a:r>
                      <a:r>
                        <a:rPr lang="ru-RU" sz="1400" dirty="0" smtClean="0"/>
                        <a:t>и технологии </a:t>
                      </a:r>
                    </a:p>
                    <a:p>
                      <a:endParaRPr lang="ru-RU"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ru-RU" sz="1400" dirty="0" smtClean="0"/>
                        <a:t>Технологическое общество, структурированное по принципу </a:t>
                      </a:r>
                      <a:r>
                        <a:rPr lang="ru-RU" sz="1400" dirty="0" err="1" smtClean="0"/>
                        <a:t>коммуникативности</a:t>
                      </a:r>
                      <a:r>
                        <a:rPr lang="ru-RU" sz="1400" dirty="0" smtClean="0"/>
                        <a:t> и профессиональных отношений. </a:t>
                      </a:r>
                      <a:endParaRPr lang="ru-RU" sz="14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707943461"/>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116632"/>
            <a:ext cx="7632848" cy="6552728"/>
          </a:xfrm>
        </p:spPr>
        <p:txBody>
          <a:bodyPr/>
          <a:lstStyle/>
          <a:p>
            <a:pPr algn="just"/>
            <a:r>
              <a:rPr lang="ru-RU" sz="2400" b="1" cap="none" dirty="0">
                <a:solidFill>
                  <a:srgbClr val="7030A0"/>
                </a:solidFill>
              </a:rPr>
              <a:t>П</a:t>
            </a:r>
            <a:r>
              <a:rPr lang="ru-RU" sz="2400" b="1" cap="none" dirty="0" smtClean="0">
                <a:solidFill>
                  <a:srgbClr val="7030A0"/>
                </a:solidFill>
              </a:rPr>
              <a:t>роектно- технологический тип организации культуры.</a:t>
            </a:r>
            <a:br>
              <a:rPr lang="ru-RU" sz="2400" b="1" cap="none" dirty="0" smtClean="0">
                <a:solidFill>
                  <a:srgbClr val="7030A0"/>
                </a:solidFill>
              </a:rPr>
            </a:br>
            <a:r>
              <a:rPr lang="ru-RU" sz="1800" b="1" cap="none" dirty="0" smtClean="0">
                <a:solidFill>
                  <a:srgbClr val="7030A0"/>
                </a:solidFill>
              </a:rPr>
              <a:t/>
            </a:r>
            <a:br>
              <a:rPr lang="ru-RU" sz="1800" b="1" cap="none" dirty="0" smtClean="0">
                <a:solidFill>
                  <a:srgbClr val="7030A0"/>
                </a:solidFill>
              </a:rPr>
            </a:br>
            <a:r>
              <a:rPr lang="ru-RU" sz="1800" cap="none" dirty="0" smtClean="0"/>
              <a:t>Ключевые понятия: </a:t>
            </a:r>
            <a:r>
              <a:rPr lang="ru-RU" sz="1800" b="1" cap="none" dirty="0" smtClean="0"/>
              <a:t>проект, технологии и рефлексия</a:t>
            </a:r>
            <a:r>
              <a:rPr lang="ru-RU" sz="1800" cap="none" dirty="0" smtClean="0"/>
              <a:t>. Два из них являются как бы противоположными: проект (дословно – брошенный вперед) и рефлексия (дословно – обращение назад</a:t>
            </a:r>
            <a:r>
              <a:rPr lang="ru-RU" sz="1800" cap="none" dirty="0"/>
              <a:t>). </a:t>
            </a:r>
            <a:br>
              <a:rPr lang="ru-RU" sz="1800" cap="none" dirty="0"/>
            </a:br>
            <a:r>
              <a:rPr lang="ru-RU" sz="1800" b="1" cap="none" dirty="0"/>
              <a:t>Проект</a:t>
            </a:r>
            <a:r>
              <a:rPr lang="ru-RU" sz="1800" cap="none" dirty="0"/>
              <a:t> – это ограниченное во времени целенаправленное изменение отдельной системы с установленными требованиями к качеству результатов, возможными рамками расхода средств и ресурсов и специфической организацией.</a:t>
            </a:r>
            <a:br>
              <a:rPr lang="ru-RU" sz="1800" cap="none" dirty="0"/>
            </a:br>
            <a:r>
              <a:rPr lang="ru-RU" sz="1800" b="1" cap="none" dirty="0"/>
              <a:t>Тип проекта </a:t>
            </a:r>
            <a:r>
              <a:rPr lang="ru-RU" sz="1800" cap="none" dirty="0"/>
              <a:t>(по основным сферам деятельности, в которых осуществляется проект): технический, организационный, экономический, социальный, образовательный, инвестиционный, инновационный, научно-исследовательский, учебный, смешанный. </a:t>
            </a:r>
            <a:r>
              <a:rPr lang="ru-RU" sz="1800" cap="none" dirty="0" smtClean="0"/>
              <a:t/>
            </a:r>
            <a:br>
              <a:rPr lang="ru-RU" sz="1800" cap="none" dirty="0" smtClean="0"/>
            </a:br>
            <a:r>
              <a:rPr lang="ru-RU" sz="1800" b="1" cap="none" dirty="0" smtClean="0"/>
              <a:t>Класс </a:t>
            </a:r>
            <a:r>
              <a:rPr lang="ru-RU" sz="1800" b="1" cap="none" dirty="0"/>
              <a:t>проекта</a:t>
            </a:r>
            <a:r>
              <a:rPr lang="ru-RU" sz="1800" cap="none" dirty="0"/>
              <a:t>. В зависимости от масштаба (в порядке его возрастания) и степени взаимозависимости выделяют </a:t>
            </a:r>
            <a:r>
              <a:rPr lang="ru-RU" sz="1800" cap="none" dirty="0" smtClean="0"/>
              <a:t>классы : </a:t>
            </a:r>
            <a:r>
              <a:rPr lang="ru-RU" sz="1800" b="1" i="1" cap="none" dirty="0"/>
              <a:t>- работы</a:t>
            </a:r>
            <a:r>
              <a:rPr lang="ru-RU" sz="1800" cap="none" dirty="0"/>
              <a:t> (операции); - </a:t>
            </a:r>
            <a:r>
              <a:rPr lang="ru-RU" sz="1800" b="1" cap="none" dirty="0"/>
              <a:t>пакеты </a:t>
            </a:r>
            <a:r>
              <a:rPr lang="ru-RU" sz="1800" b="1" i="1" cap="none" dirty="0"/>
              <a:t>работ</a:t>
            </a:r>
            <a:r>
              <a:rPr lang="ru-RU" sz="1800" cap="none" dirty="0"/>
              <a:t> (комплексы технологически взаимосвязанных операций); - </a:t>
            </a:r>
            <a:r>
              <a:rPr lang="ru-RU" sz="1800" b="1" i="1" cap="none" dirty="0"/>
              <a:t>проекты</a:t>
            </a:r>
            <a:r>
              <a:rPr lang="ru-RU" sz="1800" cap="none" dirty="0"/>
              <a:t>; - </a:t>
            </a:r>
            <a:r>
              <a:rPr lang="ru-RU" sz="1800" b="1" i="1" cap="none" dirty="0" err="1"/>
              <a:t>мультипроекты</a:t>
            </a:r>
            <a:r>
              <a:rPr lang="ru-RU" sz="1800" b="1" i="1" cap="none" dirty="0"/>
              <a:t> </a:t>
            </a:r>
            <a:r>
              <a:rPr lang="ru-RU" sz="1800" cap="none" dirty="0"/>
              <a:t>(</a:t>
            </a:r>
            <a:r>
              <a:rPr lang="ru-RU" sz="1800" cap="none" dirty="0" err="1"/>
              <a:t>мультипроект</a:t>
            </a:r>
            <a:r>
              <a:rPr lang="ru-RU" sz="1800" cap="none" dirty="0"/>
              <a:t> – проект, состоящий из нескольких технологически зависимых проектов, объединенных общими ресурсами); - </a:t>
            </a:r>
            <a:r>
              <a:rPr lang="ru-RU" sz="1800" b="1" i="1" cap="none" dirty="0"/>
              <a:t>программы</a:t>
            </a:r>
            <a:r>
              <a:rPr lang="ru-RU" sz="1800" cap="none" dirty="0"/>
              <a:t> </a:t>
            </a:r>
            <a:r>
              <a:rPr lang="ru-RU" sz="1800" cap="none" dirty="0" smtClean="0"/>
              <a:t>  ( </a:t>
            </a:r>
            <a:r>
              <a:rPr lang="ru-RU" sz="1800" cap="none" dirty="0"/>
              <a:t>программа – комплекс операций (мероприятий, проектов), увязанных технологически, ресурсно и организационно и обеспечивающих достижение поставленной цели </a:t>
            </a:r>
            <a:r>
              <a:rPr lang="ru-RU" sz="1800" cap="none" dirty="0" smtClean="0"/>
              <a:t>; </a:t>
            </a:r>
            <a:r>
              <a:rPr lang="ru-RU" sz="1800" cap="none" dirty="0"/>
              <a:t>- </a:t>
            </a:r>
            <a:r>
              <a:rPr lang="ru-RU" sz="1800" b="1" i="1" cap="none" dirty="0"/>
              <a:t>портфели проектов </a:t>
            </a:r>
            <a:r>
              <a:rPr lang="ru-RU" sz="1800" cap="none" dirty="0"/>
              <a:t>(набор не обязательно технологически зависимых проектов, реализуемый организацией в условиях ресурсных ограничений и обеспечивающий достижение ее стратегических целей). </a:t>
            </a:r>
          </a:p>
        </p:txBody>
      </p:sp>
    </p:spTree>
    <p:extLst>
      <p:ext uri="{BB962C8B-B14F-4D97-AF65-F5344CB8AC3E}">
        <p14:creationId xmlns:p14="http://schemas.microsoft.com/office/powerpoint/2010/main" val="2394796713"/>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20688"/>
            <a:ext cx="7920880" cy="5688632"/>
          </a:xfrm>
        </p:spPr>
        <p:txBody>
          <a:bodyPr/>
          <a:lstStyle/>
          <a:p>
            <a:r>
              <a:rPr lang="ru-RU" sz="1600" b="1" cap="none" dirty="0" smtClean="0"/>
              <a:t>Длительность проекта </a:t>
            </a:r>
            <a:r>
              <a:rPr lang="ru-RU" sz="1600" cap="none" dirty="0" smtClean="0"/>
              <a:t>(по продолжительности периода осуществления проекта): краткосрочные (до 3-х лет), среднесрочные (от 3-х до 5-ти лет), долгосрочные (свыше 5-ти лет).</a:t>
            </a:r>
            <a:br>
              <a:rPr lang="ru-RU" sz="1600" cap="none" dirty="0" smtClean="0"/>
            </a:br>
            <a:r>
              <a:rPr lang="ru-RU" sz="1600" b="1" cap="none" dirty="0" smtClean="0"/>
              <a:t> Сложность проекта </a:t>
            </a:r>
            <a:r>
              <a:rPr lang="ru-RU" sz="1600" cap="none" dirty="0" smtClean="0"/>
              <a:t>(по степени сложности): простые, сложные, очень сложные. </a:t>
            </a:r>
            <a:r>
              <a:rPr lang="ru-RU" sz="1600" cap="none" dirty="0"/>
              <a:t/>
            </a:r>
            <a:br>
              <a:rPr lang="ru-RU" sz="1600" cap="none" dirty="0"/>
            </a:br>
            <a:r>
              <a:rPr lang="ru-RU" sz="1600" cap="none" dirty="0" smtClean="0"/>
              <a:t> </a:t>
            </a:r>
            <a:br>
              <a:rPr lang="ru-RU" sz="1600" cap="none" dirty="0" smtClean="0"/>
            </a:br>
            <a:r>
              <a:rPr lang="ru-RU" sz="1600" cap="none" dirty="0" smtClean="0"/>
              <a:t>Каждый </a:t>
            </a:r>
            <a:r>
              <a:rPr lang="ru-RU" sz="1600" cap="none" dirty="0"/>
              <a:t>проект от возникновения идеи до полного своего завершения проходит ряд ступеней своего развития. Полная совокупность ступеней развития образует </a:t>
            </a:r>
            <a:r>
              <a:rPr lang="ru-RU" sz="1600" b="1" cap="none" dirty="0"/>
              <a:t>жизненный цикл </a:t>
            </a:r>
            <a:r>
              <a:rPr lang="ru-RU" sz="1600" cap="none" dirty="0"/>
              <a:t>проекта. Жизненный цикл принято разделять на</a:t>
            </a:r>
            <a:r>
              <a:rPr lang="ru-RU" sz="1600" b="1" cap="none" dirty="0"/>
              <a:t> фазы, </a:t>
            </a:r>
            <a:r>
              <a:rPr lang="ru-RU" sz="1600" cap="none" dirty="0"/>
              <a:t>фазы на</a:t>
            </a:r>
            <a:r>
              <a:rPr lang="ru-RU" sz="1600" b="1" cap="none" dirty="0"/>
              <a:t> стадии</a:t>
            </a:r>
            <a:r>
              <a:rPr lang="ru-RU" sz="1600" cap="none" dirty="0"/>
              <a:t>, стадии на </a:t>
            </a:r>
            <a:r>
              <a:rPr lang="ru-RU" sz="1600" b="1" cap="none" dirty="0" smtClean="0"/>
              <a:t>этапы</a:t>
            </a:r>
            <a:r>
              <a:rPr lang="ru-RU" sz="1600" cap="none" dirty="0"/>
              <a:t>.</a:t>
            </a:r>
            <a:br>
              <a:rPr lang="ru-RU" sz="1600" cap="none" dirty="0"/>
            </a:br>
            <a:r>
              <a:rPr lang="ru-RU" sz="1600" cap="none" dirty="0" smtClean="0"/>
              <a:t/>
            </a:r>
            <a:br>
              <a:rPr lang="ru-RU" sz="1600" cap="none" dirty="0" smtClean="0"/>
            </a:br>
            <a:r>
              <a:rPr lang="ru-RU" sz="1600" b="1" i="1" cap="none" dirty="0" smtClean="0"/>
              <a:t>Отличие </a:t>
            </a:r>
            <a:r>
              <a:rPr lang="ru-RU" sz="1600" cap="none" dirty="0"/>
              <a:t>понятий проект и проектирование. </a:t>
            </a:r>
            <a:r>
              <a:rPr lang="ru-RU" sz="1600" b="1" cap="none" dirty="0" smtClean="0"/>
              <a:t>Проектирование </a:t>
            </a:r>
            <a:r>
              <a:rPr lang="ru-RU" sz="1600" cap="none" dirty="0"/>
              <a:t>– это начальная фаза проекта.</a:t>
            </a:r>
            <a:br>
              <a:rPr lang="ru-RU" sz="1600" cap="none" dirty="0"/>
            </a:br>
            <a:r>
              <a:rPr lang="ru-RU" sz="1600" cap="none" dirty="0" smtClean="0"/>
              <a:t/>
            </a:r>
            <a:br>
              <a:rPr lang="ru-RU" sz="1600" cap="none" dirty="0" smtClean="0"/>
            </a:br>
            <a:r>
              <a:rPr lang="ru-RU" sz="1600" cap="none" dirty="0" smtClean="0"/>
              <a:t> </a:t>
            </a:r>
            <a:r>
              <a:rPr lang="ru-RU" sz="1600" b="1" cap="none" dirty="0" smtClean="0"/>
              <a:t>Технология</a:t>
            </a:r>
            <a:r>
              <a:rPr lang="ru-RU" sz="1600" cap="none" dirty="0" smtClean="0"/>
              <a:t> </a:t>
            </a:r>
            <a:r>
              <a:rPr lang="ru-RU" sz="1600" cap="none" dirty="0"/>
              <a:t>– это система условий, форм, методов и средств решения поставленной задачи.</a:t>
            </a:r>
            <a:br>
              <a:rPr lang="ru-RU" sz="1600" cap="none" dirty="0"/>
            </a:br>
            <a:r>
              <a:rPr lang="ru-RU" sz="1600" cap="none" dirty="0" smtClean="0"/>
              <a:t>Любой </a:t>
            </a:r>
            <a:r>
              <a:rPr lang="ru-RU" sz="1600" cap="none" dirty="0"/>
              <a:t>проект реализуется определенной совокупностью технологий. Важнейшую роль в организации продуктивной деятельности играет </a:t>
            </a:r>
            <a:r>
              <a:rPr lang="ru-RU" sz="1600" cap="none" dirty="0" smtClean="0"/>
              <a:t>рефлексия.</a:t>
            </a:r>
            <a:r>
              <a:rPr lang="ru-RU" sz="1600" cap="none" dirty="0"/>
              <a:t/>
            </a:r>
            <a:br>
              <a:rPr lang="ru-RU" sz="1600" cap="none" dirty="0"/>
            </a:br>
            <a:r>
              <a:rPr lang="ru-RU" sz="1600" cap="none" dirty="0"/>
              <a:t> </a:t>
            </a:r>
            <a:r>
              <a:rPr lang="ru-RU" sz="1600" cap="none" dirty="0" smtClean="0"/>
              <a:t/>
            </a:r>
            <a:br>
              <a:rPr lang="ru-RU" sz="1600" cap="none" dirty="0" smtClean="0"/>
            </a:br>
            <a:r>
              <a:rPr lang="ru-RU" sz="1600" b="1" cap="none" dirty="0" smtClean="0"/>
              <a:t>Рефлексия</a:t>
            </a:r>
            <a:r>
              <a:rPr lang="ru-RU" sz="1600" cap="none" dirty="0" smtClean="0"/>
              <a:t> </a:t>
            </a:r>
            <a:r>
              <a:rPr lang="ru-RU" sz="1600" cap="none" dirty="0"/>
              <a:t>– </a:t>
            </a:r>
            <a:r>
              <a:rPr lang="ru-RU" sz="1600" cap="none" dirty="0" smtClean="0"/>
              <a:t>постоянный </a:t>
            </a:r>
            <a:r>
              <a:rPr lang="ru-RU" sz="1600" cap="none" dirty="0"/>
              <a:t>анализ целей, задач процесса, результатов. </a:t>
            </a:r>
            <a:r>
              <a:rPr lang="ru-RU" sz="1600" cap="none" dirty="0" smtClean="0"/>
              <a:t/>
            </a:r>
            <a:br>
              <a:rPr lang="ru-RU" sz="1600" cap="none" dirty="0" smtClean="0"/>
            </a:br>
            <a:r>
              <a:rPr lang="ru-RU" sz="1600" cap="none" dirty="0" smtClean="0"/>
              <a:t/>
            </a:r>
            <a:br>
              <a:rPr lang="ru-RU" sz="1600" cap="none" dirty="0" smtClean="0"/>
            </a:br>
            <a:r>
              <a:rPr lang="ru-RU" sz="1600" cap="none" dirty="0" smtClean="0"/>
              <a:t>Методология </a:t>
            </a:r>
            <a:r>
              <a:rPr lang="ru-RU" sz="1600" cap="none" dirty="0"/>
              <a:t>научного исследования, так же как и методология любых других видов человеческой деятельности, может быть построена в логике категории проекта на триединстве </a:t>
            </a:r>
            <a:r>
              <a:rPr lang="ru-RU" sz="1600" b="1" cap="none" dirty="0"/>
              <a:t>фаз</a:t>
            </a:r>
            <a:r>
              <a:rPr lang="ru-RU" sz="1600" cap="none" dirty="0"/>
              <a:t> проекта: </a:t>
            </a:r>
            <a:r>
              <a:rPr lang="ru-RU" sz="1600" cap="none" dirty="0" smtClean="0"/>
              <a:t/>
            </a:r>
            <a:br>
              <a:rPr lang="ru-RU" sz="1600" cap="none" dirty="0" smtClean="0"/>
            </a:br>
            <a:r>
              <a:rPr lang="ru-RU" sz="1600" cap="none" dirty="0" smtClean="0"/>
              <a:t>– </a:t>
            </a:r>
            <a:r>
              <a:rPr lang="ru-RU" sz="1600" i="1" cap="none" dirty="0" smtClean="0"/>
              <a:t>фазы проектирования; </a:t>
            </a:r>
            <a:br>
              <a:rPr lang="ru-RU" sz="1600" i="1" cap="none" dirty="0" smtClean="0"/>
            </a:br>
            <a:r>
              <a:rPr lang="ru-RU" sz="1600" i="1" cap="none" dirty="0" smtClean="0"/>
              <a:t>– технологической фазы; </a:t>
            </a:r>
            <a:br>
              <a:rPr lang="ru-RU" sz="1600" i="1" cap="none" dirty="0" smtClean="0"/>
            </a:br>
            <a:r>
              <a:rPr lang="ru-RU" sz="1600" i="1" cap="none" dirty="0" smtClean="0"/>
              <a:t>– рефлексивной фазы. </a:t>
            </a:r>
            <a:r>
              <a:rPr lang="ru-RU" sz="1600" cap="none" dirty="0" smtClean="0"/>
              <a:t/>
            </a:r>
            <a:br>
              <a:rPr lang="ru-RU" sz="1600" cap="none" dirty="0" smtClean="0"/>
            </a:br>
            <a:r>
              <a:rPr lang="ru-RU" sz="1600" cap="none" dirty="0" smtClean="0"/>
              <a:t>В </a:t>
            </a:r>
            <a:r>
              <a:rPr lang="ru-RU" sz="1600" cap="none" dirty="0"/>
              <a:t>каждой фазе выделяются свои стадии и </a:t>
            </a:r>
            <a:r>
              <a:rPr lang="ru-RU" sz="1600" cap="none" dirty="0" smtClean="0"/>
              <a:t>этапы.</a:t>
            </a:r>
            <a:endParaRPr lang="ru-RU" sz="1600" cap="none" dirty="0"/>
          </a:p>
        </p:txBody>
      </p:sp>
    </p:spTree>
    <p:extLst>
      <p:ext uri="{BB962C8B-B14F-4D97-AF65-F5344CB8AC3E}">
        <p14:creationId xmlns:p14="http://schemas.microsoft.com/office/powerpoint/2010/main" val="62495972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277432" cy="3207256"/>
          </a:xfrm>
        </p:spPr>
        <p:txBody>
          <a:bodyPr/>
          <a:lstStyle/>
          <a:p>
            <a:r>
              <a:rPr lang="ru-RU" sz="4400" cap="none" dirty="0" smtClean="0">
                <a:solidFill>
                  <a:srgbClr val="7030A0"/>
                </a:solidFill>
              </a:rPr>
              <a:t>     </a:t>
            </a:r>
            <a:br>
              <a:rPr lang="ru-RU" sz="4400" cap="none" dirty="0" smtClean="0">
                <a:solidFill>
                  <a:srgbClr val="7030A0"/>
                </a:solidFill>
              </a:rPr>
            </a:br>
            <a:r>
              <a:rPr lang="ru-RU" sz="4400" cap="none" dirty="0">
                <a:solidFill>
                  <a:srgbClr val="7030A0"/>
                </a:solidFill>
              </a:rPr>
              <a:t> </a:t>
            </a:r>
            <a:r>
              <a:rPr lang="ru-RU" sz="4400" cap="none" dirty="0" smtClean="0">
                <a:solidFill>
                  <a:srgbClr val="7030A0"/>
                </a:solidFill>
              </a:rPr>
              <a:t>       Спасибо за внимание</a:t>
            </a:r>
            <a:endParaRPr lang="ru-RU" sz="4400" cap="none" dirty="0">
              <a:solidFill>
                <a:srgbClr val="7030A0"/>
              </a:solidFill>
            </a:endParaRPr>
          </a:p>
        </p:txBody>
      </p:sp>
    </p:spTree>
    <p:extLst>
      <p:ext uri="{BB962C8B-B14F-4D97-AF65-F5344CB8AC3E}">
        <p14:creationId xmlns:p14="http://schemas.microsoft.com/office/powerpoint/2010/main" val="420491495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r>
              <a:rPr lang="ru-RU" sz="2800" dirty="0"/>
              <a:t>Методология – </a:t>
            </a:r>
            <a:r>
              <a:rPr lang="ru-RU" sz="2800" b="0" dirty="0"/>
              <a:t>это учение об организации деятельности. </a:t>
            </a:r>
            <a:endParaRPr lang="ru-RU" sz="2800" b="0" dirty="0" smtClean="0"/>
          </a:p>
          <a:p>
            <a:r>
              <a:rPr lang="ru-RU" sz="2800" dirty="0" smtClean="0"/>
              <a:t>Предмет </a:t>
            </a:r>
            <a:r>
              <a:rPr lang="ru-RU" sz="2800" dirty="0"/>
              <a:t>методологии </a:t>
            </a:r>
            <a:r>
              <a:rPr lang="ru-RU" sz="2800" dirty="0" smtClean="0"/>
              <a:t>- </a:t>
            </a:r>
            <a:r>
              <a:rPr lang="ru-RU" sz="2800" b="0" dirty="0" smtClean="0"/>
              <a:t>организация </a:t>
            </a:r>
            <a:r>
              <a:rPr lang="ru-RU" sz="2800" b="0" dirty="0"/>
              <a:t>деятельности. </a:t>
            </a:r>
            <a:endParaRPr lang="ru-RU" sz="2800" b="0" dirty="0" smtClean="0"/>
          </a:p>
          <a:p>
            <a:r>
              <a:rPr lang="ru-RU" sz="2800" dirty="0"/>
              <a:t>Репродуктивная деятельность </a:t>
            </a:r>
            <a:r>
              <a:rPr lang="ru-RU" sz="2800" b="0" dirty="0"/>
              <a:t>является слепком, копией с деятельности </a:t>
            </a:r>
            <a:r>
              <a:rPr lang="ru-RU" sz="2800" b="0" dirty="0" smtClean="0"/>
              <a:t>другого человека</a:t>
            </a:r>
            <a:r>
              <a:rPr lang="ru-RU" sz="2800" b="0" dirty="0"/>
              <a:t>, либо копией своей собственной деятельности, освоенной в </a:t>
            </a:r>
            <a:r>
              <a:rPr lang="ru-RU" sz="2800" b="0" dirty="0" smtClean="0"/>
              <a:t>предшествующем </a:t>
            </a:r>
            <a:r>
              <a:rPr lang="ru-RU" sz="2800" b="0" dirty="0"/>
              <a:t>опыте. </a:t>
            </a:r>
            <a:endParaRPr lang="ru-RU" sz="2800" b="0" dirty="0" smtClean="0"/>
          </a:p>
          <a:p>
            <a:r>
              <a:rPr lang="ru-RU" sz="2800" dirty="0"/>
              <a:t>П</a:t>
            </a:r>
            <a:r>
              <a:rPr lang="ru-RU" sz="2800" dirty="0" smtClean="0"/>
              <a:t>родуктивная деятельность </a:t>
            </a:r>
            <a:r>
              <a:rPr lang="ru-RU" sz="2800" b="0" dirty="0" smtClean="0"/>
              <a:t>направлена на </a:t>
            </a:r>
            <a:r>
              <a:rPr lang="ru-RU" sz="2800" b="0" dirty="0"/>
              <a:t>получение объективно </a:t>
            </a:r>
            <a:r>
              <a:rPr lang="ru-RU" sz="2800" b="0" dirty="0" smtClean="0"/>
              <a:t>нового </a:t>
            </a:r>
            <a:r>
              <a:rPr lang="ru-RU" sz="2800" b="0" dirty="0"/>
              <a:t>или субъективно нового </a:t>
            </a:r>
            <a:r>
              <a:rPr lang="ru-RU" sz="2800" b="0" dirty="0" smtClean="0"/>
              <a:t>результата.</a:t>
            </a:r>
            <a:endParaRPr lang="ru-RU" sz="2800" b="0" dirty="0"/>
          </a:p>
        </p:txBody>
      </p:sp>
    </p:spTree>
    <p:extLst>
      <p:ext uri="{BB962C8B-B14F-4D97-AF65-F5344CB8AC3E}">
        <p14:creationId xmlns:p14="http://schemas.microsoft.com/office/powerpoint/2010/main" val="1741328227"/>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764704"/>
            <a:ext cx="7344816" cy="5262979"/>
          </a:xfrm>
          <a:prstGeom prst="rect">
            <a:avLst/>
          </a:prstGeom>
        </p:spPr>
        <p:txBody>
          <a:bodyPr wrap="square">
            <a:spAutoFit/>
          </a:bodyPr>
          <a:lstStyle/>
          <a:p>
            <a:r>
              <a:rPr lang="ru-RU" sz="2800" b="1" dirty="0" smtClean="0"/>
              <a:t>Организация </a:t>
            </a:r>
            <a:r>
              <a:rPr lang="ru-RU" sz="2800" dirty="0" smtClean="0"/>
              <a:t>– внутренняя упорядоченность, согласованность взаимодействия более или менее дифференцированных и автономных частей целого, обусловленная его строением; </a:t>
            </a:r>
          </a:p>
          <a:p>
            <a:r>
              <a:rPr lang="ru-RU" sz="2800" dirty="0" smtClean="0"/>
              <a:t>совокупность процессов или действий, ведущих к образованию и совершенствованию взаимосвязей между частями целого;</a:t>
            </a:r>
          </a:p>
          <a:p>
            <a:r>
              <a:rPr lang="ru-RU" sz="2800" dirty="0" smtClean="0"/>
              <a:t> объединение людей, совместно реализующих некоторую программу или цель и действующих на основе определенных процедур и правил.</a:t>
            </a:r>
            <a:endParaRPr lang="ru-RU" sz="2800" dirty="0"/>
          </a:p>
        </p:txBody>
      </p:sp>
    </p:spTree>
    <p:extLst>
      <p:ext uri="{BB962C8B-B14F-4D97-AF65-F5344CB8AC3E}">
        <p14:creationId xmlns:p14="http://schemas.microsoft.com/office/powerpoint/2010/main" val="2159926866"/>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6174432" cy="5693866"/>
          </a:xfrm>
          <a:prstGeom prst="rect">
            <a:avLst/>
          </a:prstGeom>
        </p:spPr>
        <p:txBody>
          <a:bodyPr wrap="square">
            <a:spAutoFit/>
          </a:bodyPr>
          <a:lstStyle/>
          <a:p>
            <a:r>
              <a:rPr lang="ru-RU" sz="2800" b="1" dirty="0" smtClean="0"/>
              <a:t>Деятельность - </a:t>
            </a:r>
            <a:r>
              <a:rPr lang="ru-RU" sz="2800" dirty="0" smtClean="0"/>
              <a:t> активное взаимодействие человека с окружающей действительностью, в ходе которого человек выступает как субъект, целенаправленно воздействующий на объект и удовлетворяющий таким образом свои потребности.</a:t>
            </a:r>
          </a:p>
          <a:p>
            <a:r>
              <a:rPr lang="ru-RU" sz="2800" b="1" dirty="0"/>
              <a:t>С</a:t>
            </a:r>
            <a:r>
              <a:rPr lang="ru-RU" sz="2800" b="1" dirty="0" smtClean="0"/>
              <a:t>убъект</a:t>
            </a:r>
            <a:r>
              <a:rPr lang="ru-RU" sz="2800" dirty="0" smtClean="0"/>
              <a:t> определяется в философии как носитель предметно-практической деятельности и познания(индивид или социальная группа); источник активности, направленной на объект. </a:t>
            </a:r>
            <a:endParaRPr lang="ru-RU" sz="2800" dirty="0"/>
          </a:p>
        </p:txBody>
      </p:sp>
    </p:spTree>
    <p:extLst>
      <p:ext uri="{BB962C8B-B14F-4D97-AF65-F5344CB8AC3E}">
        <p14:creationId xmlns:p14="http://schemas.microsoft.com/office/powerpoint/2010/main" val="375541282"/>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flipH="1">
            <a:off x="467544" y="404664"/>
            <a:ext cx="7776864" cy="5262979"/>
          </a:xfrm>
          <a:prstGeom prst="rect">
            <a:avLst/>
          </a:prstGeom>
        </p:spPr>
        <p:txBody>
          <a:bodyPr wrap="square">
            <a:spAutoFit/>
          </a:bodyPr>
          <a:lstStyle/>
          <a:p>
            <a:r>
              <a:rPr lang="ru-RU" sz="2800" b="1" dirty="0" smtClean="0"/>
              <a:t>Объект</a:t>
            </a:r>
            <a:r>
              <a:rPr lang="ru-RU" sz="2800" dirty="0" smtClean="0"/>
              <a:t> в философии </a:t>
            </a:r>
            <a:r>
              <a:rPr lang="ru-RU" sz="2800" dirty="0"/>
              <a:t>-</a:t>
            </a:r>
            <a:r>
              <a:rPr lang="ru-RU" sz="2800" dirty="0" smtClean="0"/>
              <a:t> то, что противостоит субъекту в его предметно-практической и познавательной деятельности. Объект не тождественен объективной реальности, а выступает как та ее часть, которая находится во взаимодействии с субъектом.</a:t>
            </a:r>
          </a:p>
          <a:p>
            <a:r>
              <a:rPr lang="ru-RU" sz="2800" b="1" dirty="0" smtClean="0"/>
              <a:t>Философия</a:t>
            </a:r>
            <a:r>
              <a:rPr lang="ru-RU" sz="2800" dirty="0" smtClean="0"/>
              <a:t> изучает деятельность как всеобщий способ существования человека и, соответственно, человек и определяется как действующее существо.</a:t>
            </a:r>
          </a:p>
          <a:p>
            <a:r>
              <a:rPr lang="ru-RU" sz="2800" b="1" dirty="0" smtClean="0"/>
              <a:t>Психология</a:t>
            </a:r>
            <a:r>
              <a:rPr lang="ru-RU" sz="2800" dirty="0" smtClean="0"/>
              <a:t> изучает деятельность как важнейший компонент психики.</a:t>
            </a:r>
            <a:endParaRPr lang="ru-RU" sz="2800" dirty="0"/>
          </a:p>
        </p:txBody>
      </p:sp>
    </p:spTree>
    <p:extLst>
      <p:ext uri="{BB962C8B-B14F-4D97-AF65-F5344CB8AC3E}">
        <p14:creationId xmlns:p14="http://schemas.microsoft.com/office/powerpoint/2010/main" val="179160535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7776864" cy="2677656"/>
          </a:xfrm>
          <a:prstGeom prst="rect">
            <a:avLst/>
          </a:prstGeom>
        </p:spPr>
        <p:txBody>
          <a:bodyPr wrap="square">
            <a:spAutoFit/>
          </a:bodyPr>
          <a:lstStyle/>
          <a:p>
            <a:endParaRPr lang="ru-RU" sz="2800" b="1" dirty="0" smtClean="0"/>
          </a:p>
          <a:p>
            <a:r>
              <a:rPr lang="ru-RU" sz="2800" b="1" dirty="0" smtClean="0"/>
              <a:t>Системный анализ</a:t>
            </a:r>
            <a:r>
              <a:rPr lang="ru-RU" sz="2800" dirty="0"/>
              <a:t> </a:t>
            </a:r>
            <a:r>
              <a:rPr lang="ru-RU" sz="2800" dirty="0" smtClean="0"/>
              <a:t>рассматривает деятельность как сложную систему, направленную на подготовку, обоснование и реализацию решения сложных проблем: политического, социального, экономического, технического  характера.</a:t>
            </a:r>
            <a:endParaRPr lang="ru-RU" sz="2800" dirty="0"/>
          </a:p>
        </p:txBody>
      </p:sp>
    </p:spTree>
    <p:extLst>
      <p:ext uri="{BB962C8B-B14F-4D97-AF65-F5344CB8AC3E}">
        <p14:creationId xmlns:p14="http://schemas.microsoft.com/office/powerpoint/2010/main" val="1511015665"/>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233991"/>
            <a:ext cx="7488832" cy="5693866"/>
          </a:xfrm>
          <a:prstGeom prst="rect">
            <a:avLst/>
          </a:prstGeom>
        </p:spPr>
        <p:txBody>
          <a:bodyPr wrap="square">
            <a:spAutoFit/>
          </a:bodyPr>
          <a:lstStyle/>
          <a:p>
            <a:r>
              <a:rPr lang="ru-RU" sz="3200" b="1" dirty="0"/>
              <a:t>О</a:t>
            </a:r>
            <a:r>
              <a:rPr lang="ru-RU" sz="3200" b="1" dirty="0" smtClean="0"/>
              <a:t>сновные структурные компоненты деятельности.</a:t>
            </a:r>
          </a:p>
          <a:p>
            <a:endParaRPr lang="ru-RU" sz="2000" b="1" dirty="0" smtClean="0"/>
          </a:p>
          <a:p>
            <a:r>
              <a:rPr lang="ru-RU" sz="2000" b="1" dirty="0" smtClean="0"/>
              <a:t>Потребности </a:t>
            </a:r>
            <a:r>
              <a:rPr lang="ru-RU" sz="2000" dirty="0" smtClean="0"/>
              <a:t>- нужда или недостаток в чем-либо, необходимом для поддержания жизнедеятельности организма, человеческой личности, социальной группы, общества в целом. </a:t>
            </a:r>
          </a:p>
          <a:p>
            <a:r>
              <a:rPr lang="ru-RU" sz="2000" b="1" dirty="0" smtClean="0"/>
              <a:t>Биологические потребности</a:t>
            </a:r>
            <a:r>
              <a:rPr lang="ru-RU" sz="2000" dirty="0" smtClean="0"/>
              <a:t>, в том числе у человека, обусловлены обменом веществ необходимой предпосылкой существования любого организма.</a:t>
            </a:r>
          </a:p>
          <a:p>
            <a:r>
              <a:rPr lang="ru-RU" sz="2000" dirty="0" smtClean="0"/>
              <a:t> </a:t>
            </a:r>
            <a:r>
              <a:rPr lang="ru-RU" sz="2000" b="1" dirty="0" smtClean="0"/>
              <a:t>Потребности социальных субъектов</a:t>
            </a:r>
            <a:r>
              <a:rPr lang="ru-RU" sz="2000" dirty="0" smtClean="0"/>
              <a:t>, личности, социальных групп и общества в целом – зависят от уровня развития данного общества, а также от специфических социальных условий их деятельности.</a:t>
            </a:r>
          </a:p>
          <a:p>
            <a:r>
              <a:rPr lang="ru-RU" sz="2000" b="1" dirty="0" smtClean="0"/>
              <a:t>Мотивация</a:t>
            </a:r>
            <a:r>
              <a:rPr lang="ru-RU" sz="2000" dirty="0"/>
              <a:t> </a:t>
            </a:r>
            <a:r>
              <a:rPr lang="ru-RU" sz="2000" dirty="0" smtClean="0"/>
              <a:t>- процесс побуждения человека, социальной группы к совершению определенной деятельности, тех или иных действий, поступков, представляет собой сложный процесс, требующий анализа и оценки альтернатив, выбора и принятия решений.</a:t>
            </a:r>
            <a:endParaRPr lang="ru-RU" sz="2000" dirty="0"/>
          </a:p>
        </p:txBody>
      </p:sp>
    </p:spTree>
    <p:extLst>
      <p:ext uri="{BB962C8B-B14F-4D97-AF65-F5344CB8AC3E}">
        <p14:creationId xmlns:p14="http://schemas.microsoft.com/office/powerpoint/2010/main" val="3082054836"/>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6390456" cy="7602081"/>
          </a:xfrm>
          <a:prstGeom prst="rect">
            <a:avLst/>
          </a:prstGeom>
        </p:spPr>
        <p:txBody>
          <a:bodyPr wrap="square">
            <a:spAutoFit/>
          </a:bodyPr>
          <a:lstStyle/>
          <a:p>
            <a:r>
              <a:rPr lang="ru-RU" dirty="0" smtClean="0"/>
              <a:t> </a:t>
            </a:r>
            <a:r>
              <a:rPr lang="ru-RU" sz="2000" b="1" dirty="0"/>
              <a:t>Ц</a:t>
            </a:r>
            <a:r>
              <a:rPr lang="ru-RU" sz="2000" b="1" dirty="0" smtClean="0"/>
              <a:t>ель</a:t>
            </a:r>
            <a:r>
              <a:rPr lang="ru-RU" sz="2000" dirty="0" smtClean="0"/>
              <a:t> определяется самим субъектом, и процесс целеполагания становится довольно сложным процессом, имеющим свои собственные стадии и этапы, методы и средства. </a:t>
            </a:r>
          </a:p>
          <a:p>
            <a:endParaRPr lang="ru-RU" sz="2000" b="1" dirty="0"/>
          </a:p>
          <a:p>
            <a:r>
              <a:rPr lang="ru-RU" sz="2000" b="1" dirty="0" err="1" smtClean="0"/>
              <a:t>Саморегуляция</a:t>
            </a:r>
            <a:r>
              <a:rPr lang="ru-RU" sz="2000" b="1" dirty="0" smtClean="0"/>
              <a:t>  </a:t>
            </a:r>
            <a:r>
              <a:rPr lang="ru-RU" sz="2000" dirty="0" smtClean="0"/>
              <a:t>- целесообразное функционирование живых систем. Психическая </a:t>
            </a:r>
            <a:r>
              <a:rPr lang="ru-RU" sz="2000" dirty="0" err="1" smtClean="0"/>
              <a:t>саморегуляция</a:t>
            </a:r>
            <a:r>
              <a:rPr lang="ru-RU" sz="2000" dirty="0" smtClean="0"/>
              <a:t> является одним из уровней регуляции активности этих систем, выражающим специфику реализующих ее психических средств отражения и моделирования действительности, в том числе рефлексии субъекта.</a:t>
            </a:r>
          </a:p>
          <a:p>
            <a:r>
              <a:rPr lang="ru-RU" sz="2000" dirty="0" smtClean="0"/>
              <a:t> </a:t>
            </a:r>
          </a:p>
          <a:p>
            <a:r>
              <a:rPr lang="ru-RU" sz="2000" b="1" dirty="0" smtClean="0"/>
              <a:t>Управление</a:t>
            </a:r>
            <a:r>
              <a:rPr lang="ru-RU" sz="2000" dirty="0" smtClean="0"/>
              <a:t>  </a:t>
            </a:r>
            <a:r>
              <a:rPr lang="ru-RU" sz="2000" dirty="0"/>
              <a:t>рассматривается как элемент, функция организованных систем различной природы: биологических, социальных, технических, обеспечивающая сохранение их определенной структуры, поддержание режима деятельности, реализацию программы, цели деятельности.</a:t>
            </a:r>
          </a:p>
          <a:p>
            <a:endParaRPr lang="en-US" sz="2000" dirty="0" smtClean="0"/>
          </a:p>
          <a:p>
            <a:endParaRPr lang="en-US" dirty="0"/>
          </a:p>
          <a:p>
            <a:endParaRPr lang="en-US" dirty="0" smtClean="0"/>
          </a:p>
          <a:p>
            <a:endParaRPr lang="en-US" dirty="0"/>
          </a:p>
          <a:p>
            <a:endParaRPr lang="en-US" dirty="0" smtClean="0"/>
          </a:p>
          <a:p>
            <a:endParaRPr lang="en-US" dirty="0"/>
          </a:p>
          <a:p>
            <a:endParaRPr lang="ru-RU" dirty="0"/>
          </a:p>
        </p:txBody>
      </p:sp>
    </p:spTree>
    <p:extLst>
      <p:ext uri="{BB962C8B-B14F-4D97-AF65-F5344CB8AC3E}">
        <p14:creationId xmlns:p14="http://schemas.microsoft.com/office/powerpoint/2010/main" val="340858022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9252" y="470991"/>
            <a:ext cx="8352928" cy="6217087"/>
          </a:xfrm>
          <a:prstGeom prst="rect">
            <a:avLst/>
          </a:prstGeom>
        </p:spPr>
        <p:txBody>
          <a:bodyPr wrap="square">
            <a:spAutoFit/>
          </a:bodyPr>
          <a:lstStyle/>
          <a:p>
            <a:r>
              <a:rPr lang="ru-RU" sz="2000" dirty="0" smtClean="0"/>
              <a:t>Среда </a:t>
            </a:r>
            <a:r>
              <a:rPr lang="ru-RU" sz="2000" dirty="0"/>
              <a:t>(</a:t>
            </a:r>
            <a:r>
              <a:rPr lang="ru-RU" sz="2000" b="1" dirty="0"/>
              <a:t>внешняя среда</a:t>
            </a:r>
            <a:r>
              <a:rPr lang="ru-RU" sz="2000" dirty="0"/>
              <a:t>) </a:t>
            </a:r>
            <a:r>
              <a:rPr lang="ru-RU" sz="2000" dirty="0" smtClean="0"/>
              <a:t>- совокупность </a:t>
            </a:r>
            <a:r>
              <a:rPr lang="ru-RU" sz="2000" dirty="0"/>
              <a:t>всех объектов/субъектов, не входящих в систему, изменение свойств и/или поведение которых влияет на изучаемую систему, а также тех объектов/субъектов, чьи свойства и/или поведение которых меняются в зависимости от поведения системы </a:t>
            </a:r>
          </a:p>
          <a:p>
            <a:r>
              <a:rPr lang="ru-RU" sz="2000" b="1" dirty="0"/>
              <a:t>Внешней среда </a:t>
            </a:r>
            <a:r>
              <a:rPr lang="ru-RU" sz="2000" dirty="0"/>
              <a:t>является важнейшей категорией системного анализа, который рассматривает, в частности, человеческую деятельность как сложную систему. </a:t>
            </a:r>
            <a:endParaRPr lang="ru-RU" sz="2000" dirty="0" smtClean="0"/>
          </a:p>
          <a:p>
            <a:endParaRPr lang="ru-RU" sz="2000" dirty="0"/>
          </a:p>
          <a:p>
            <a:r>
              <a:rPr lang="ru-RU" sz="2000" b="1" dirty="0" smtClean="0"/>
              <a:t>Факторы</a:t>
            </a:r>
            <a:r>
              <a:rPr lang="ru-RU" sz="2000" dirty="0"/>
              <a:t>, задаваемые внешней (по отношению к данному субъекту деятельности) средой</a:t>
            </a:r>
            <a:r>
              <a:rPr lang="ru-RU" sz="2000" dirty="0" smtClean="0"/>
              <a:t>:</a:t>
            </a:r>
          </a:p>
          <a:p>
            <a:pPr marL="285750" indent="-285750">
              <a:buFont typeface="Wingdings" pitchFamily="2" charset="2"/>
              <a:buChar char="Ø"/>
            </a:pPr>
            <a:r>
              <a:rPr lang="ru-RU" sz="2000" dirty="0"/>
              <a:t>критерии оценки соответствия результата цели; </a:t>
            </a:r>
          </a:p>
          <a:p>
            <a:pPr marL="285750" indent="-285750">
              <a:buFont typeface="Wingdings" pitchFamily="2" charset="2"/>
              <a:buChar char="Ø"/>
            </a:pPr>
            <a:r>
              <a:rPr lang="ru-RU" sz="2000" dirty="0"/>
              <a:t>принятые в обществе нормы (правовые, этические, гигиенические </a:t>
            </a:r>
            <a:r>
              <a:rPr lang="ru-RU" sz="2000" dirty="0" smtClean="0"/>
              <a:t>);</a:t>
            </a:r>
          </a:p>
          <a:p>
            <a:pPr marL="285750" indent="-285750">
              <a:buFont typeface="Wingdings" pitchFamily="2" charset="2"/>
              <a:buChar char="Ø"/>
            </a:pPr>
            <a:r>
              <a:rPr lang="ru-RU" sz="2000" dirty="0"/>
              <a:t> принципы </a:t>
            </a:r>
            <a:r>
              <a:rPr lang="ru-RU" sz="2000" dirty="0" smtClean="0"/>
              <a:t>деятельности.</a:t>
            </a:r>
          </a:p>
          <a:p>
            <a:endParaRPr lang="ru-RU" sz="2000" b="1" dirty="0" smtClean="0"/>
          </a:p>
          <a:p>
            <a:r>
              <a:rPr lang="ru-RU" sz="2000" b="1" dirty="0" smtClean="0"/>
              <a:t>Условия</a:t>
            </a:r>
            <a:r>
              <a:rPr lang="ru-RU" sz="2000" dirty="0" smtClean="0"/>
              <a:t> деятельности: </a:t>
            </a:r>
          </a:p>
          <a:p>
            <a:pPr marL="285750" indent="-285750">
              <a:buFont typeface="Wingdings" pitchFamily="2" charset="2"/>
              <a:buChar char="v"/>
            </a:pPr>
            <a:r>
              <a:rPr lang="ru-RU" sz="2000" dirty="0" smtClean="0"/>
              <a:t>материально-технические;</a:t>
            </a:r>
          </a:p>
          <a:p>
            <a:pPr marL="285750" indent="-285750">
              <a:buFont typeface="Wingdings" pitchFamily="2" charset="2"/>
              <a:buChar char="v"/>
            </a:pPr>
            <a:r>
              <a:rPr lang="ru-RU" sz="2000" dirty="0"/>
              <a:t>ф</a:t>
            </a:r>
            <a:r>
              <a:rPr lang="ru-RU" sz="2000" dirty="0" smtClean="0"/>
              <a:t>инансовые;</a:t>
            </a:r>
          </a:p>
          <a:p>
            <a:pPr marL="285750" indent="-285750">
              <a:buFont typeface="Wingdings" pitchFamily="2" charset="2"/>
              <a:buChar char="v"/>
            </a:pPr>
            <a:r>
              <a:rPr lang="ru-RU" sz="2000" dirty="0"/>
              <a:t>и</a:t>
            </a:r>
            <a:r>
              <a:rPr lang="ru-RU" sz="2000" dirty="0" smtClean="0"/>
              <a:t>нформационные.</a:t>
            </a:r>
          </a:p>
          <a:p>
            <a:pPr marL="285750" indent="-285750">
              <a:buFont typeface="Wingdings" pitchFamily="2" charset="2"/>
              <a:buChar char="v"/>
            </a:pPr>
            <a:endParaRPr lang="ru-RU" dirty="0"/>
          </a:p>
        </p:txBody>
      </p:sp>
    </p:spTree>
    <p:extLst>
      <p:ext uri="{BB962C8B-B14F-4D97-AF65-F5344CB8AC3E}">
        <p14:creationId xmlns:p14="http://schemas.microsoft.com/office/powerpoint/2010/main" val="3375679591"/>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266</TotalTime>
  <Words>710</Words>
  <Application>Microsoft Office PowerPoint</Application>
  <PresentationFormat>Экран (4:3)</PresentationFormat>
  <Paragraphs>76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Углы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Инвариантным для любой деятельности является набор групп условий:    -мотивационные,    -кадровые,  - материально-технические,  - научно-методические,   - финансовые,   - организационные,   - нормативно-правовые,   - информационные.   Методология обобщает проверенные в широкой общественно  исторической практике рациональные формы организации деятельности.  </vt:lpstr>
      <vt:lpstr>   Характеристика типов организационной культуры (по В.А. Никитину) </vt:lpstr>
      <vt:lpstr>Проектно- технологический тип организации культуры.  Ключевые понятия: проект, технологии и рефлексия. Два из них являются как бы противоположными: проект (дословно – брошенный вперед) и рефлексия (дословно – обращение назад).  Проект – это ограниченное во времени целенаправленное изменение отдельной системы с установленными требованиями к качеству результатов, возможными рамками расхода средств и ресурсов и специфической организацией. Тип проекта (по основным сферам деятельности, в которых осуществляется проект): технический, организационный, экономический, социальный, образовательный, инвестиционный, инновационный, научно-исследовательский, учебный, смешанный.  Класс проекта. В зависимости от масштаба (в порядке его возрастания) и степени взаимозависимости выделяют классы : - работы (операции); - пакеты работ (комплексы технологически взаимосвязанных операций); - проекты; - мультипроекты (мультипроект – проект, состоящий из нескольких технологически зависимых проектов, объединенных общими ресурсами); - программы   ( программа – комплекс операций (мероприятий, проектов), увязанных технологически, ресурсно и организационно и обеспечивающих достижение поставленной цели ; - портфели проектов (набор не обязательно технологически зависимых проектов, реализуемый организацией в условиях ресурсных ограничений и обеспечивающий достижение ее стратегических целей). </vt:lpstr>
      <vt:lpstr>Длительность проекта (по продолжительности периода осуществления проекта): краткосрочные (до 3-х лет), среднесрочные (от 3-х до 5-ти лет), долгосрочные (свыше 5-ти лет).  Сложность проекта (по степени сложности): простые, сложные, очень сложные.    Каждый проект от возникновения идеи до полного своего завершения проходит ряд ступеней своего развития. Полная совокупность ступеней развития образует жизненный цикл проекта. Жизненный цикл принято разделять на фазы, фазы на стадии, стадии на этапы.  Отличие понятий проект и проектирование. Проектирование – это начальная фаза проекта.   Технология – это система условий, форм, методов и средств решения поставленной задачи. Любой проект реализуется определенной совокупностью технологий. Важнейшую роль в организации продуктивной деятельности играет рефлексия.   Рефлексия – постоянный анализ целей, задач процесса, результатов.   Методология научного исследования, так же как и методология любых других видов человеческой деятельности, может быть построена в логике категории проекта на триединстве фаз проекта:  – фазы проектирования;  – технологической фазы;  – рефлексивной фазы.  В каждой фазе выделяются свои стадии и этапы.</vt:lpstr>
      <vt:lpstr>              Спасибо за внимание</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алёна</dc:creator>
  <cp:lastModifiedBy>Елена</cp:lastModifiedBy>
  <cp:revision>24</cp:revision>
  <dcterms:created xsi:type="dcterms:W3CDTF">2019-05-15T15:35:00Z</dcterms:created>
  <dcterms:modified xsi:type="dcterms:W3CDTF">2020-04-25T14:01:37Z</dcterms:modified>
</cp:coreProperties>
</file>