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9" r:id="rId4"/>
    <p:sldId id="266" r:id="rId5"/>
    <p:sldId id="271" r:id="rId6"/>
    <p:sldId id="284" r:id="rId7"/>
    <p:sldId id="281" r:id="rId8"/>
    <p:sldId id="272" r:id="rId9"/>
    <p:sldId id="273" r:id="rId10"/>
    <p:sldId id="274" r:id="rId11"/>
    <p:sldId id="263" r:id="rId12"/>
    <p:sldId id="262" r:id="rId13"/>
    <p:sldId id="267" r:id="rId14"/>
    <p:sldId id="268" r:id="rId15"/>
    <p:sldId id="286" r:id="rId16"/>
    <p:sldId id="287" r:id="rId17"/>
    <p:sldId id="261" r:id="rId18"/>
    <p:sldId id="288" r:id="rId19"/>
    <p:sldId id="275" r:id="rId20"/>
    <p:sldId id="276" r:id="rId21"/>
    <p:sldId id="278" r:id="rId22"/>
    <p:sldId id="289" r:id="rId23"/>
    <p:sldId id="277" r:id="rId24"/>
    <p:sldId id="290" r:id="rId25"/>
    <p:sldId id="260" r:id="rId26"/>
    <p:sldId id="300" r:id="rId27"/>
    <p:sldId id="296" r:id="rId28"/>
    <p:sldId id="297" r:id="rId29"/>
    <p:sldId id="299" r:id="rId30"/>
    <p:sldId id="298" r:id="rId31"/>
    <p:sldId id="291" r:id="rId32"/>
    <p:sldId id="292" r:id="rId33"/>
    <p:sldId id="293" r:id="rId34"/>
    <p:sldId id="294" r:id="rId35"/>
    <p:sldId id="279" r:id="rId36"/>
    <p:sldId id="295" r:id="rId37"/>
    <p:sldId id="283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A1A"/>
    <a:srgbClr val="002A13"/>
    <a:srgbClr val="007A37"/>
    <a:srgbClr val="0046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59" autoAdjust="0"/>
    <p:restoredTop sz="94660"/>
  </p:normalViewPr>
  <p:slideViewPr>
    <p:cSldViewPr>
      <p:cViewPr varScale="1">
        <p:scale>
          <a:sx n="74" d="100"/>
          <a:sy n="74" d="100"/>
        </p:scale>
        <p:origin x="55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ctures-hd8.ru/img/articles/May/08/7b605411bb45433e3977341f028bf66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8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3347864" y="2348880"/>
            <a:ext cx="5040560" cy="2403698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007A37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Что такое Родина?</a:t>
            </a:r>
            <a:endParaRPr lang="ru-RU" sz="4800" b="1" dirty="0">
              <a:solidFill>
                <a:srgbClr val="007A37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7" name="Подзаголовок 1"/>
          <p:cNvSpPr>
            <a:spLocks noGrp="1"/>
          </p:cNvSpPr>
          <p:nvPr>
            <p:ph type="subTitle" idx="1"/>
          </p:nvPr>
        </p:nvSpPr>
        <p:spPr>
          <a:xfrm>
            <a:off x="3923928" y="4869161"/>
            <a:ext cx="4896544" cy="1872208"/>
          </a:xfrm>
        </p:spPr>
        <p:txBody>
          <a:bodyPr>
            <a:noAutofit/>
          </a:bodyPr>
          <a:lstStyle/>
          <a:p>
            <a:pPr algn="r"/>
            <a:r>
              <a:rPr lang="ru-RU" sz="1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1 класс</a:t>
            </a:r>
          </a:p>
          <a:p>
            <a:pPr algn="r"/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урок № 2 </a:t>
            </a:r>
          </a:p>
          <a:p>
            <a:pPr algn="r"/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окружающий  мир (Плешаков А. А.)</a:t>
            </a:r>
          </a:p>
        </p:txBody>
      </p:sp>
      <p:pic>
        <p:nvPicPr>
          <p:cNvPr id="5" name="Рисунок 4" descr="http://img10.proshkolu.ru/content/media/pic/std/4000000/3296000/3295614-11c15a8e272600ba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725144"/>
            <a:ext cx="1584176" cy="18722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ttp://img10.proshkolu.ru/content/media/pic/std/4000000/3296000/3295608-631f62f4badf2566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976394"/>
            <a:ext cx="1324407" cy="17186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817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ictures-hd8.ru/img/articles/May/08/7b605411bb45433e3977341f028bf66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birmaga.ru/dosta/%D0%A3%D1%80%D0%BE%D0%BA+%D0%A0%D0%BE%D1%81%D1%81%D0%B8%D1%8F+%D0%BD%D0%B0+%D0%BA%D0%B0%D1%80%D1%82%D0%B5+%D1%87%D0%B0%D1%81%D0%BE%D0%B2%D1%8B%D1%85+%D0%BF%D0%BE%D1%8F%D1%81%D0%BE%D0%B2.+%D0%A2%D0%B8%D0%BF+%D1%83%D1%80%D0%BE%D0%BA%D0%B0a/74043_html_m4579fd3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9" y="764704"/>
            <a:ext cx="9117902" cy="482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32192" y="5955049"/>
            <a:ext cx="72774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A13"/>
                </a:solidFill>
                <a:latin typeface="Georgia" pitchFamily="18" charset="0"/>
              </a:rPr>
              <a:t>Москва – столица нашего государства</a:t>
            </a:r>
            <a:r>
              <a:rPr lang="ru-RU" sz="2200" dirty="0" smtClean="0">
                <a:solidFill>
                  <a:srgbClr val="004620"/>
                </a:solidFill>
                <a:latin typeface="Georgia" pitchFamily="18" charset="0"/>
              </a:rPr>
              <a:t>. </a:t>
            </a:r>
            <a:endParaRPr lang="ru-RU" sz="2200" dirty="0">
              <a:solidFill>
                <a:srgbClr val="004620"/>
              </a:solidFill>
              <a:latin typeface="Georgia" pitchFamily="18" charset="0"/>
            </a:endParaRPr>
          </a:p>
        </p:txBody>
      </p:sp>
      <p:pic>
        <p:nvPicPr>
          <p:cNvPr id="2052" name="Picture 4" descr="https://www.lookandtravel.ru/wp-content/uploads/2013/09/Mosco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53" y="0"/>
            <a:ext cx="9196954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iteshtor.ru/images/cms/data/5_1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2358"/>
            <a:ext cx="9144000" cy="633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zkolos.ru/sites/zkolos/files/styles/964x518/public/jailbird.ru_0694.jpg?itok=hvEe3VZU&amp;timestamp=146373027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26" y="507665"/>
            <a:ext cx="9182100" cy="493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nastol.com.ua/pic/201605/1366x768/nastol.com.ua-17569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99" y="507665"/>
            <a:ext cx="9154973" cy="514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1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ictures-hd8.ru/img/articles/May/08/7b605411bb45433e3977341f028bf66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32792" y="5926906"/>
            <a:ext cx="9176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3A1A"/>
                </a:solidFill>
                <a:latin typeface="Georgia" pitchFamily="18" charset="0"/>
              </a:rPr>
              <a:t>У нас в стране самые большие и многоводные реки. </a:t>
            </a:r>
          </a:p>
          <a:p>
            <a:r>
              <a:rPr lang="ru-RU" sz="2800" dirty="0" smtClean="0">
                <a:solidFill>
                  <a:srgbClr val="003A1A"/>
                </a:solidFill>
                <a:latin typeface="Georgia" pitchFamily="18" charset="0"/>
              </a:rPr>
              <a:t>Обь, Енисей, Волга, Амур, Лена.</a:t>
            </a:r>
            <a:endParaRPr lang="ru-RU" sz="2800" dirty="0">
              <a:solidFill>
                <a:srgbClr val="003A1A"/>
              </a:solidFill>
              <a:latin typeface="Georgia" pitchFamily="18" charset="0"/>
            </a:endParaRPr>
          </a:p>
        </p:txBody>
      </p:sp>
      <p:pic>
        <p:nvPicPr>
          <p:cNvPr id="3074" name="Picture 2" descr="http://thisisdarell.appspot.com/www.uznayvse.ru/images/stories/uzn_14059579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92" y="260648"/>
            <a:ext cx="9186657" cy="515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diplomattour.ru/upload/iblock/00e/00eec2cf63db51e2ba8e393100fad9e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08" y="0"/>
            <a:ext cx="9201655" cy="605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vokrugsveta.ru/img/cmn/2015/02/11/08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8" y="0"/>
            <a:ext cx="9216456" cy="605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about-planet.ru/images/evropa/priroda/reka_volga/volga_rossi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8" y="23462"/>
            <a:ext cx="9223075" cy="602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fishmag.info/wp-content/uploads/2014/04/beliy_amur_2-2a97a682e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123" y="450574"/>
            <a:ext cx="9337317" cy="560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express-renta.ru/d/167753/d/0_15312_3d5ced49_xl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756" y="23462"/>
            <a:ext cx="9353950" cy="602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21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ictures-hd8.ru/img/articles/May/08/7b605411bb45433e3977341f028bf66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469" y="6078923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rgbClr val="004620"/>
                </a:solidFill>
                <a:latin typeface="Georgia" pitchFamily="18" charset="0"/>
              </a:rPr>
              <a:t>Если говорить об озёрах, то у нас в стране находятся и самое большое – Каспийское море, и самое глубокое – озеро Байкал.</a:t>
            </a:r>
            <a:endParaRPr lang="ru-RU" sz="2200" dirty="0">
              <a:solidFill>
                <a:srgbClr val="004620"/>
              </a:solidFill>
              <a:latin typeface="Georgia" pitchFamily="18" charset="0"/>
            </a:endParaRPr>
          </a:p>
        </p:txBody>
      </p:sp>
      <p:pic>
        <p:nvPicPr>
          <p:cNvPr id="4098" name="Picture 2" descr="http://3.bp.blogspot.com/-YDfxpG9PUxM/Vgco8Yap4HI/AAAAAAAAuWM/OaE1RDdJcPE/s1600/%25D0%25B7%25D0%25B0%25D1%2581%25D1%25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9" y="-116"/>
            <a:ext cx="4754555" cy="607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obzorfoto.ru/photos/aHR0cDovL3MuY3N3LnJ1L2ltYWdlczIvMjAwNy8wNC9vYmplY3QxMDkwNzIvMDkwXzAxOV9iYWlrYWwuanBn/bajkal-na-karte-rossi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416" y="26254"/>
            <a:ext cx="4094584" cy="602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vworld.fr/viewterrabase/images/gallery/1200/Caspian_Se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332"/>
            <a:ext cx="9177469" cy="688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brand-mag.com/wp-content/uploads/Otdyih-na-Kaspiyskom-more-2017-tsenyi.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63" y="-17331"/>
            <a:ext cx="9181931" cy="686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://www.sbaikal.ru/pic/tourism/baikal3spbi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64" y="35031"/>
            <a:ext cx="8561209" cy="686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ttp://www.rits-n.ru/assets/images/country/%D1%80%D0%BE%D1%81%D1%81%D0%B8%D1%8F/%D0%B1%D0%B0%D0%B9%D0%BA%D0%B0%D0%BB/%D0%B1%D0%B0%D0%B9%D0%BA%D0%B0%D0%BB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72" y="-3233"/>
            <a:ext cx="9158672" cy="686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21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ictures-hd8.ru/img/articles/May/08/7b605411bb45433e3977341f028bf66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pandia.ru/text/78/256/images/image043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18" y="135"/>
            <a:ext cx="9159213" cy="511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5214" y="6088559"/>
            <a:ext cx="915921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rgbClr val="004620"/>
                </a:solidFill>
                <a:latin typeface="Georgia" pitchFamily="18" charset="0"/>
              </a:rPr>
              <a:t>Лес России составляет четверть всех лесных запасов планеты.</a:t>
            </a:r>
            <a:endParaRPr lang="ru-RU" sz="2200" i="1" dirty="0">
              <a:solidFill>
                <a:srgbClr val="004620"/>
              </a:solidFill>
              <a:latin typeface="Georgia" pitchFamily="18" charset="0"/>
            </a:endParaRPr>
          </a:p>
        </p:txBody>
      </p:sp>
      <p:pic>
        <p:nvPicPr>
          <p:cNvPr id="5122" name="Picture 2" descr="http://perego-shop.ru/gallery/images/1350662_russkii-les-obo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" y="135"/>
            <a:ext cx="9159213" cy="603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penzavzglyad.ru/images/uploads/059b1c7374f06ae98e26a7f05143005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" y="-1920"/>
            <a:ext cx="9139872" cy="609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million-wallpapers.ru/wallpapers/5/98/52815464965809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" y="-16132"/>
            <a:ext cx="9159213" cy="606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80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ictures-hd8.ru/img/articles/May/08/7b605411bb45433e3977341f028bf66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69776" y="6059628"/>
            <a:ext cx="86044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rgbClr val="003A1A"/>
                </a:solidFill>
                <a:latin typeface="Georgia" pitchFamily="18" charset="0"/>
              </a:rPr>
              <a:t>Путешествовать по стране мы начнем с Крайнего Севера. Найдите на рисунке его хозяина – белого медведя.</a:t>
            </a:r>
            <a:endParaRPr lang="ru-RU" sz="2200" dirty="0">
              <a:solidFill>
                <a:srgbClr val="003A1A"/>
              </a:solidFill>
              <a:latin typeface="Georgia" pitchFamily="18" charset="0"/>
            </a:endParaRPr>
          </a:p>
        </p:txBody>
      </p:sp>
      <p:pic>
        <p:nvPicPr>
          <p:cNvPr id="6151" name="Picture 7" descr="http://ecomfreedom.net/images/583ee6a35ace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62" y="0"/>
            <a:ext cx="9169761" cy="615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38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ictures-hd8.ru/img/articles/May/08/7b605411bb45433e3977341f028bf66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69776" y="6059628"/>
            <a:ext cx="86044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i="1" dirty="0" smtClean="0">
                <a:solidFill>
                  <a:srgbClr val="003A1A"/>
                </a:solidFill>
                <a:latin typeface="Georgia" pitchFamily="18" charset="0"/>
              </a:rPr>
              <a:t>Северный Ледовитый океан </a:t>
            </a:r>
            <a:r>
              <a:rPr lang="ru-RU" sz="2200" dirty="0" smtClean="0">
                <a:solidFill>
                  <a:srgbClr val="003A1A"/>
                </a:solidFill>
                <a:latin typeface="Georgia" pitchFamily="18" charset="0"/>
              </a:rPr>
              <a:t>вместе с островами в нём, называется </a:t>
            </a:r>
            <a:r>
              <a:rPr lang="ru-RU" sz="2200" i="1" dirty="0" smtClean="0">
                <a:solidFill>
                  <a:srgbClr val="003A1A"/>
                </a:solidFill>
                <a:latin typeface="Georgia" pitchFamily="18" charset="0"/>
              </a:rPr>
              <a:t>Крайним Севером </a:t>
            </a:r>
            <a:r>
              <a:rPr lang="ru-RU" sz="2200" dirty="0" smtClean="0">
                <a:solidFill>
                  <a:srgbClr val="003A1A"/>
                </a:solidFill>
                <a:latin typeface="Georgia" pitchFamily="18" charset="0"/>
              </a:rPr>
              <a:t>или </a:t>
            </a:r>
            <a:r>
              <a:rPr lang="ru-RU" sz="2200" i="1" dirty="0" smtClean="0">
                <a:solidFill>
                  <a:srgbClr val="003A1A"/>
                </a:solidFill>
                <a:latin typeface="Georgia" pitchFamily="18" charset="0"/>
              </a:rPr>
              <a:t>Арктикой</a:t>
            </a:r>
            <a:endParaRPr lang="ru-RU" sz="2200" i="1" dirty="0">
              <a:solidFill>
                <a:srgbClr val="003A1A"/>
              </a:solidFill>
              <a:latin typeface="Georgia" pitchFamily="18" charset="0"/>
            </a:endParaRPr>
          </a:p>
        </p:txBody>
      </p:sp>
      <p:pic>
        <p:nvPicPr>
          <p:cNvPr id="8194" name="Picture 2" descr="http://www.dr-invest.ru/khigigad/32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08" y="34280"/>
            <a:ext cx="9125975" cy="538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animalsfoto.com/photo/48/48c0ace6a59e86d19047b5c47bfe9bc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880"/>
            <a:ext cx="9185930" cy="591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viking-travel.ru/files/7852/YUYagRDePjwRRtwiYKEedHYEDAm5Y3S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547"/>
            <a:ext cx="9185930" cy="572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s://ds02.infourok.ru/uploads/ex/0802/00004299-369f9293/1/img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08" y="-48928"/>
            <a:ext cx="9209238" cy="690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96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ictures-hd8.ru/img/articles/May/08/7b605411bb45433e3977341f028bf66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69776" y="6059628"/>
            <a:ext cx="86044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rgbClr val="003A1A"/>
                </a:solidFill>
                <a:latin typeface="Georgia" pitchFamily="18" charset="0"/>
              </a:rPr>
              <a:t>Поедем на оленьей упряжке и окажемся на Дальнем Востоке.</a:t>
            </a:r>
          </a:p>
          <a:p>
            <a:r>
              <a:rPr lang="ru-RU" sz="2200" dirty="0" smtClean="0">
                <a:solidFill>
                  <a:srgbClr val="003A1A"/>
                </a:solidFill>
                <a:latin typeface="Georgia" pitchFamily="18" charset="0"/>
              </a:rPr>
              <a:t>Основное занятие на этой территории – ловля рыбы.</a:t>
            </a:r>
            <a:endParaRPr lang="ru-RU" sz="2200" dirty="0">
              <a:solidFill>
                <a:srgbClr val="003A1A"/>
              </a:solidFill>
              <a:latin typeface="Georgia" pitchFamily="18" charset="0"/>
            </a:endParaRPr>
          </a:p>
        </p:txBody>
      </p:sp>
      <p:pic>
        <p:nvPicPr>
          <p:cNvPr id="6151" name="Picture 7" descr="http://ecomfreedom.net/images/583ee6a35ace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62" y="0"/>
            <a:ext cx="9169761" cy="615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34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ictures-hd8.ru/img/articles/May/08/7b605411bb45433e3977341f028bf66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im0-tub-ru.yandex.net/i?id=e1b27eba49332a9e179b5aac4d1f4984&amp;n=33&amp;h=215&amp;w=39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4" y="137080"/>
            <a:ext cx="9085036" cy="490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ohota-hm.ru/images/stories/kvotary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63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static.biznes-gazeta.ru/db2.biznes-gazeta.ru/images/1445503811_vladivosto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427"/>
            <a:ext cx="9144000" cy="609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://www.tripsoul.ru/Destinations/IMG_Asia/Russia/Vladivostok/Vladivostok_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9985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21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ictures-hd8.ru/img/articles/May/08/7b605411bb45433e3977341f028bf66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http://ecomfreedom.net/images/583ee6a35ace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62" y="0"/>
            <a:ext cx="9169761" cy="615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6894" y="5757175"/>
            <a:ext cx="860444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rgbClr val="003A1A"/>
                </a:solidFill>
                <a:latin typeface="Georgia" pitchFamily="18" charset="0"/>
              </a:rPr>
              <a:t>Двигаемся дальше по рисунку. Мы с вами попадаем в тайгу. В переводе с якутского «тайга» </a:t>
            </a:r>
            <a:r>
              <a:rPr lang="ru-RU" sz="2200" dirty="0" err="1" smtClean="0">
                <a:solidFill>
                  <a:srgbClr val="003A1A"/>
                </a:solidFill>
                <a:latin typeface="Georgia" pitchFamily="18" charset="0"/>
              </a:rPr>
              <a:t>значает</a:t>
            </a:r>
            <a:r>
              <a:rPr lang="ru-RU" sz="2200" dirty="0" smtClean="0">
                <a:solidFill>
                  <a:srgbClr val="003A1A"/>
                </a:solidFill>
                <a:latin typeface="Georgia" pitchFamily="18" charset="0"/>
              </a:rPr>
              <a:t> «лес». Тайгой ученые называют хвойные леса. Какие деревья здесь растут?</a:t>
            </a:r>
            <a:endParaRPr lang="ru-RU" sz="2200" dirty="0">
              <a:solidFill>
                <a:srgbClr val="003A1A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01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ictures-hd8.ru/img/articles/May/08/7b605411bb45433e3977341f028bf66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overgraph.ru/images/844642_prirodnye-zony-rossii-tund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inftaiga.ru/inf-resource/uploads/2016/11/sibirskaya-tajg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00" y="0"/>
            <a:ext cx="9286800" cy="683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www.sportdetstvo.ru/products_pictures/taig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00" y="324448"/>
            <a:ext cx="9286800" cy="618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://adi19.ru/wp-content/uploads/2015/09/110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00" y="311301"/>
            <a:ext cx="9286800" cy="618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http://mens-hobby.ru/GetImage.aspx?id=50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71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pictures-hd8.ru/img/articles/May/08/7b605411bb45433e3977341f028bf66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19872" y="4411081"/>
            <a:ext cx="41764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3A1A"/>
                </a:solidFill>
                <a:latin typeface="Georgia" pitchFamily="18" charset="0"/>
              </a:rPr>
              <a:t>Начинается урок,</a:t>
            </a:r>
            <a:br>
              <a:rPr lang="ru-RU" sz="2400" dirty="0">
                <a:solidFill>
                  <a:srgbClr val="003A1A"/>
                </a:solidFill>
                <a:latin typeface="Georgia" pitchFamily="18" charset="0"/>
              </a:rPr>
            </a:br>
            <a:r>
              <a:rPr lang="ru-RU" sz="2400" dirty="0">
                <a:solidFill>
                  <a:srgbClr val="003A1A"/>
                </a:solidFill>
                <a:latin typeface="Georgia" pitchFamily="18" charset="0"/>
              </a:rPr>
              <a:t>Он пойдет ребятам впрок.</a:t>
            </a:r>
            <a:br>
              <a:rPr lang="ru-RU" sz="2400" dirty="0">
                <a:solidFill>
                  <a:srgbClr val="003A1A"/>
                </a:solidFill>
                <a:latin typeface="Georgia" pitchFamily="18" charset="0"/>
              </a:rPr>
            </a:br>
            <a:r>
              <a:rPr lang="ru-RU" sz="2400" dirty="0">
                <a:solidFill>
                  <a:srgbClr val="003A1A"/>
                </a:solidFill>
                <a:latin typeface="Georgia" pitchFamily="18" charset="0"/>
              </a:rPr>
              <a:t>Постарайтесь все понять,</a:t>
            </a:r>
            <a:br>
              <a:rPr lang="ru-RU" sz="2400" dirty="0">
                <a:solidFill>
                  <a:srgbClr val="003A1A"/>
                </a:solidFill>
                <a:latin typeface="Georgia" pitchFamily="18" charset="0"/>
              </a:rPr>
            </a:br>
            <a:r>
              <a:rPr lang="ru-RU" sz="2400" dirty="0">
                <a:solidFill>
                  <a:srgbClr val="003A1A"/>
                </a:solidFill>
                <a:latin typeface="Georgia" pitchFamily="18" charset="0"/>
              </a:rPr>
              <a:t>Учитесь тайны открывать,</a:t>
            </a:r>
            <a:br>
              <a:rPr lang="ru-RU" sz="2400" dirty="0">
                <a:solidFill>
                  <a:srgbClr val="003A1A"/>
                </a:solidFill>
                <a:latin typeface="Georgia" pitchFamily="18" charset="0"/>
              </a:rPr>
            </a:br>
            <a:r>
              <a:rPr lang="ru-RU" sz="2400" dirty="0">
                <a:solidFill>
                  <a:srgbClr val="003A1A"/>
                </a:solidFill>
                <a:latin typeface="Georgia" pitchFamily="18" charset="0"/>
              </a:rPr>
              <a:t>Ответы полные </a:t>
            </a:r>
            <a:r>
              <a:rPr lang="ru-RU" sz="2400" dirty="0" smtClean="0">
                <a:solidFill>
                  <a:srgbClr val="003A1A"/>
                </a:solidFill>
                <a:latin typeface="Georgia" pitchFamily="18" charset="0"/>
              </a:rPr>
              <a:t>давать</a:t>
            </a:r>
            <a:r>
              <a:rPr lang="ru-RU" sz="2000" dirty="0" smtClean="0"/>
              <a:t>.</a:t>
            </a:r>
            <a:endParaRPr lang="ru-RU" sz="2000" dirty="0">
              <a:solidFill>
                <a:srgbClr val="004620"/>
              </a:solidFill>
              <a:latin typeface="Georgia" pitchFamily="18" charset="0"/>
            </a:endParaRPr>
          </a:p>
        </p:txBody>
      </p:sp>
      <p:pic>
        <p:nvPicPr>
          <p:cNvPr id="1028" name="Picture 4" descr="http://shkola.ostriv.in.ua/images/publications/4/14311/13552194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401638"/>
            <a:ext cx="4896544" cy="27028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53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ictures-hd8.ru/img/articles/May/08/7b605411bb45433e3977341f028bf66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im2-tub-ru.yandex.net/i?id=28c2cb55dab89462101d73f634bfee04&amp;n=33&amp;h=215&amp;w=3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58" y="465040"/>
            <a:ext cx="9153805" cy="592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im2-tub-ru.yandex.net/i?id=918be36feb34da3f4dae02157cabb541&amp;n=33&amp;h=215&amp;w=3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58" y="465040"/>
            <a:ext cx="9178958" cy="592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varvarino.ru/upload-files/0_3e507_bccabe06_X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015" y="291532"/>
            <a:ext cx="9157862" cy="610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7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pictures-hd8.ru/img/articles/May/08/7b605411bb45433e3977341f028bf66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0127" y="6104299"/>
            <a:ext cx="90364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rgbClr val="004620"/>
                </a:solidFill>
                <a:latin typeface="Georgia" pitchFamily="18" charset="0"/>
              </a:rPr>
              <a:t>Недра таёжной зоны богаты алмазами и золотом, нефтью и газом, ценными минералами и рудами. </a:t>
            </a:r>
          </a:p>
        </p:txBody>
      </p:sp>
      <p:pic>
        <p:nvPicPr>
          <p:cNvPr id="14340" name="Picture 4" descr="http://www.krasfun.ru/images/2014/5/00abf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327"/>
            <a:ext cx="9185528" cy="612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://pasmi.ru/wp-content/uploads/2014/05/6c7e219b9843d45c5c6085fa5218794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" y="879"/>
            <a:ext cx="9177536" cy="610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38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ictures-hd8.ru/img/articles/May/08/7b605411bb45433e3977341f028bf66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http://ecomfreedom.net/images/583ee6a35ace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62" y="0"/>
            <a:ext cx="9169761" cy="615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6894" y="5757175"/>
            <a:ext cx="86044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rgbClr val="003A1A"/>
                </a:solidFill>
                <a:latin typeface="Georgia" pitchFamily="18" charset="0"/>
              </a:rPr>
              <a:t>Двигаясь по рисунку дальше мы видим реки, поля, озёра, леса, деревни и города. И самый большой из них – Москва.</a:t>
            </a:r>
            <a:endParaRPr lang="ru-RU" sz="2200" dirty="0">
              <a:solidFill>
                <a:srgbClr val="003A1A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89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ictures-hd8.ru/img/articles/May/08/7b605411bb45433e3977341f028bf66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http://life-town.ru/wp-content/uploads/2016/02/1-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20069"/>
            <a:ext cx="9753600" cy="649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://www.jewellerymag.ru/wp-content/uploads/2016/01/jewellerymag-ru-2-pamyatnik-gagarinu-v-moskv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8" y="20069"/>
            <a:ext cx="9117092" cy="6078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www.matrony.ru/wp-content/uploads/%D0%9C%D1%83%D1%85%D0%B8%D0%BD%D0%B0-%D0%A0%D0%B0%D0%B1%D0%BE%D1%87%D0%B8%D0%B9-%D0%B8-%D0%BA%D0%BE%D0%BB%D1%85%D0%BE%D0%B7%D0%BD%D0%B8%D1%86%D0%B0-%D1%84%D0%BE%D1%82%D0%BE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6" y="186435"/>
            <a:ext cx="9321046" cy="621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http://unpictures.ru/images/365357_zhukov-pamyatni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0069"/>
            <a:ext cx="9117092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516120"/>
            <a:ext cx="9440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3A1A"/>
                </a:solidFill>
              </a:rPr>
              <a:t>Памятники в Москве – Юрий Долгорукий,  Гагарин, Рабочий и колхозница,  маршал Жуков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206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ictures-hd8.ru/img/articles/May/08/7b605411bb45433e3977341f028bf66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5757175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rgbClr val="003A1A"/>
                </a:solidFill>
                <a:latin typeface="Georgia" pitchFamily="18" charset="0"/>
              </a:rPr>
              <a:t>В </a:t>
            </a:r>
            <a:r>
              <a:rPr lang="ru-RU" sz="2200" dirty="0">
                <a:solidFill>
                  <a:srgbClr val="003A1A"/>
                </a:solidFill>
                <a:latin typeface="Georgia" pitchFamily="18" charset="0"/>
              </a:rPr>
              <a:t>Р</a:t>
            </a:r>
            <a:r>
              <a:rPr lang="ru-RU" sz="2200" dirty="0" smtClean="0">
                <a:solidFill>
                  <a:srgbClr val="003A1A"/>
                </a:solidFill>
                <a:latin typeface="Georgia" pitchFamily="18" charset="0"/>
              </a:rPr>
              <a:t>оссии много красивых городов: больших и малых. Один из крупнейших – Санкт-Петербург. Когда-то этот город был столицей России. Сейчас эту северную столицу называют городом- музеем. </a:t>
            </a:r>
            <a:endParaRPr lang="ru-RU" sz="2200" dirty="0">
              <a:solidFill>
                <a:srgbClr val="003A1A"/>
              </a:solidFill>
              <a:latin typeface="Georgia" pitchFamily="18" charset="0"/>
            </a:endParaRPr>
          </a:p>
        </p:txBody>
      </p:sp>
      <p:pic>
        <p:nvPicPr>
          <p:cNvPr id="17410" name="Picture 2" descr="http://www.pionertur.ru/assets/images/S-Peterburg/resize-im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8341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lifecnews.ru/wp-content/uploads/2016/05/Sankt-Peterburg-S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760"/>
            <a:ext cx="9154835" cy="608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www.vip-doski.ru/file/39,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" y="6760"/>
            <a:ext cx="9193188" cy="612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://www.weather7forecast.com/TI/rc-4-951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" y="-26863"/>
            <a:ext cx="9164436" cy="6089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http://world-countries.net/wp-content/uploads/2015/09/Gosudarstvennyj-Ermitazh-fot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6" y="548680"/>
            <a:ext cx="9193188" cy="612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http://yasobe.ru/images/uploaded/7bbd6ce1990e8bc569a9b1a3b8c5a89c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" y="-26864"/>
            <a:ext cx="9193188" cy="689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58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91"/>
            <a:ext cx="9144000" cy="583525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5827266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rgbClr val="002A13"/>
                </a:solidFill>
                <a:latin typeface="Georgia" pitchFamily="18" charset="0"/>
              </a:rPr>
              <a:t>Каждый город красив по своему.  Даже очень маленький город – самый лучший и самый любимый для тех, кто в нем живет. </a:t>
            </a:r>
          </a:p>
        </p:txBody>
      </p:sp>
    </p:spTree>
    <p:extLst>
      <p:ext uri="{BB962C8B-B14F-4D97-AF65-F5344CB8AC3E}">
        <p14:creationId xmlns:p14="http://schemas.microsoft.com/office/powerpoint/2010/main" val="164674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0" b="12201"/>
          <a:stretch/>
        </p:blipFill>
        <p:spPr>
          <a:xfrm>
            <a:off x="0" y="26474"/>
            <a:ext cx="9144000" cy="525658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318" y="5385029"/>
            <a:ext cx="91346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A13"/>
                </a:solidFill>
                <a:latin typeface="Georgia" pitchFamily="18" charset="0"/>
              </a:rPr>
              <a:t>Что вы можете рассказать о своем городе? Какие памятные места города вам известны? Куда бы вы отвели гостя, приехавшего к вам? Что бы ему показали?</a:t>
            </a:r>
          </a:p>
        </p:txBody>
      </p:sp>
    </p:spTree>
    <p:extLst>
      <p:ext uri="{BB962C8B-B14F-4D97-AF65-F5344CB8AC3E}">
        <p14:creationId xmlns:p14="http://schemas.microsoft.com/office/powerpoint/2010/main" val="44256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9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997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34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356"/>
            <a:ext cx="9147463" cy="610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2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64088" y="-8199"/>
            <a:ext cx="374022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ln w="28575">
                <a:noFill/>
              </a:ln>
              <a:solidFill>
                <a:srgbClr val="004620"/>
              </a:solidFill>
              <a:effectLst/>
              <a:latin typeface="Georgia" pitchFamily="18" charset="0"/>
            </a:endParaRPr>
          </a:p>
          <a:p>
            <a:r>
              <a:rPr lang="ru-RU" sz="2400" dirty="0" smtClean="0">
                <a:ln w="28575">
                  <a:noFill/>
                </a:ln>
                <a:solidFill>
                  <a:srgbClr val="004620"/>
                </a:solidFill>
                <a:effectLst/>
                <a:latin typeface="Georgia" pitchFamily="18" charset="0"/>
              </a:rPr>
              <a:t>Назовите учебник, с которым мы начали работать.</a:t>
            </a:r>
          </a:p>
          <a:p>
            <a:endParaRPr lang="ru-RU" sz="2400" dirty="0" smtClean="0">
              <a:ln w="28575">
                <a:noFill/>
              </a:ln>
              <a:solidFill>
                <a:srgbClr val="004620"/>
              </a:solidFill>
              <a:latin typeface="Georgia" pitchFamily="18" charset="0"/>
            </a:endParaRPr>
          </a:p>
          <a:p>
            <a:r>
              <a:rPr lang="ru-RU" sz="2400" dirty="0" smtClean="0">
                <a:ln w="28575">
                  <a:noFill/>
                </a:ln>
                <a:solidFill>
                  <a:srgbClr val="004620"/>
                </a:solidFill>
                <a:latin typeface="Georgia" pitchFamily="18" charset="0"/>
              </a:rPr>
              <a:t>Какие герои будут путешествовать с нами по его страницам?</a:t>
            </a:r>
          </a:p>
          <a:p>
            <a:endParaRPr lang="ru-RU" sz="2400" dirty="0" smtClean="0">
              <a:ln w="28575">
                <a:noFill/>
              </a:ln>
              <a:solidFill>
                <a:srgbClr val="004620"/>
              </a:solidFill>
              <a:latin typeface="Georgia" pitchFamily="18" charset="0"/>
            </a:endParaRPr>
          </a:p>
          <a:p>
            <a:r>
              <a:rPr lang="ru-RU" sz="2400" dirty="0" smtClean="0">
                <a:ln w="28575">
                  <a:noFill/>
                </a:ln>
                <a:solidFill>
                  <a:srgbClr val="004620"/>
                </a:solidFill>
                <a:effectLst/>
                <a:latin typeface="Georgia" pitchFamily="18" charset="0"/>
              </a:rPr>
              <a:t>Что мы учились делать на прошлом уроке?</a:t>
            </a:r>
          </a:p>
          <a:p>
            <a:endParaRPr lang="ru-RU" sz="2400" dirty="0" smtClean="0">
              <a:ln w="28575">
                <a:noFill/>
              </a:ln>
              <a:solidFill>
                <a:srgbClr val="004620"/>
              </a:solidFill>
              <a:effectLst/>
              <a:latin typeface="Georgia" pitchFamily="18" charset="0"/>
            </a:endParaRPr>
          </a:p>
          <a:p>
            <a:r>
              <a:rPr lang="ru-RU" sz="2400" dirty="0" smtClean="0">
                <a:ln w="28575">
                  <a:noFill/>
                </a:ln>
                <a:solidFill>
                  <a:srgbClr val="004620"/>
                </a:solidFill>
                <a:latin typeface="Georgia" pitchFamily="18" charset="0"/>
              </a:rPr>
              <a:t>Какие слова нам в этом помогали?</a:t>
            </a:r>
            <a:endParaRPr lang="ru-RU" sz="2400" dirty="0">
              <a:ln w="28575">
                <a:noFill/>
              </a:ln>
              <a:solidFill>
                <a:srgbClr val="004620"/>
              </a:solidFill>
              <a:effectLst/>
              <a:latin typeface="Georgia" pitchFamily="18" charset="0"/>
            </a:endParaRPr>
          </a:p>
        </p:txBody>
      </p:sp>
      <p:pic>
        <p:nvPicPr>
          <p:cNvPr id="2050" name="Picture 2" descr="D:\Перебрать\C диска С\Desktop\Папка общая\6. УЧИТЕЛЬ НАЧ КЛАССОВ\Окружающий мир. Фото с сайта s10042.edu35.r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640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94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52" y="8343"/>
            <a:ext cx="9155150" cy="684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5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pictures-hd8.ru/img/articles/May/08/7b605411bb45433e3977341f028bf66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D:\Перебрать\C диска С\Desktop\Папка общая\6. УЧИТЕЛЬ НАЧ КЛАССОВ\1. ТВЕРДОЕ НУЖНОЕ ПРОВЕРЕННОЕ\4. ОКРУЖАЮЩИЙ МИР\КНИГИ УЧЕБНИКИ ОКР МИР 1 КЛ\рабо тет окр мир 1 кл 1 ч\Page_00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516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5436096" y="2204864"/>
            <a:ext cx="3707904" cy="46531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 smtClean="0">
              <a:solidFill>
                <a:srgbClr val="003A1A"/>
              </a:solidFill>
              <a:effectLst/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0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ictures-hd8.ru/img/articles/May/08/7b605411bb45433e3977341f028bf66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://www.vestikavkaza.ru/upload/2016-01-17/3d5f55cb7710663fa773243af753c7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0216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0" y="5373216"/>
            <a:ext cx="9468544" cy="1656184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 smtClean="0">
                <a:solidFill>
                  <a:srgbClr val="003A1A"/>
                </a:solidFill>
                <a:effectLst/>
                <a:latin typeface="Georgia" pitchFamily="18" charset="0"/>
              </a:rPr>
              <a:t>Мы с вами побывали в разных уголках нашей страны. Большая она? Как называется? </a:t>
            </a:r>
          </a:p>
          <a:p>
            <a:pPr algn="l"/>
            <a:r>
              <a:rPr lang="ru-RU" sz="2000" dirty="0" smtClean="0">
                <a:solidFill>
                  <a:srgbClr val="003A1A"/>
                </a:solidFill>
                <a:effectLst/>
                <a:latin typeface="Georgia" pitchFamily="18" charset="0"/>
              </a:rPr>
              <a:t>Слово </a:t>
            </a:r>
            <a:r>
              <a:rPr lang="ru-RU" sz="2000" i="1" dirty="0" smtClean="0">
                <a:solidFill>
                  <a:srgbClr val="003A1A"/>
                </a:solidFill>
                <a:effectLst/>
                <a:latin typeface="Georgia" pitchFamily="18" charset="0"/>
              </a:rPr>
              <a:t>федерация</a:t>
            </a:r>
            <a:r>
              <a:rPr lang="ru-RU" sz="2000" dirty="0" smtClean="0">
                <a:solidFill>
                  <a:srgbClr val="003A1A"/>
                </a:solidFill>
                <a:effectLst/>
                <a:latin typeface="Georgia" pitchFamily="18" charset="0"/>
              </a:rPr>
              <a:t> говорит о том, что в государстве объединено много республик, краёв, областей. </a:t>
            </a:r>
          </a:p>
          <a:p>
            <a:pPr algn="l"/>
            <a:r>
              <a:rPr lang="ru-RU" sz="2000" dirty="0" smtClean="0">
                <a:solidFill>
                  <a:srgbClr val="003A1A"/>
                </a:solidFill>
                <a:effectLst/>
                <a:latin typeface="Georgia" pitchFamily="18" charset="0"/>
              </a:rPr>
              <a:t>В них живут люди разных национальностей: русские, татары, евреи, коми, марийцы, башкиры, карелы, удмурты, буряты, аварцы, осетины, чеченцы, чукчи, якуты, ненцы и другие</a:t>
            </a:r>
            <a:r>
              <a:rPr lang="ru-RU" sz="2000" dirty="0">
                <a:solidFill>
                  <a:srgbClr val="003A1A"/>
                </a:solidFill>
                <a:effectLst/>
                <a:latin typeface="Georgia" pitchFamily="18" charset="0"/>
              </a:rPr>
              <a:t>.</a:t>
            </a:r>
            <a:endParaRPr lang="ru-RU" sz="2000" dirty="0" smtClean="0">
              <a:solidFill>
                <a:srgbClr val="003A1A"/>
              </a:solidFill>
              <a:effectLst/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26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ictures-hd8.ru/img/articles/May/08/7b605411bb45433e3977341f028bf66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0" y="6309320"/>
            <a:ext cx="9468544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>
                <a:solidFill>
                  <a:srgbClr val="003A1A"/>
                </a:solidFill>
                <a:effectLst/>
                <a:latin typeface="Georgia" pitchFamily="18" charset="0"/>
              </a:rPr>
              <a:t>У</a:t>
            </a:r>
            <a:r>
              <a:rPr lang="ru-RU" sz="2000" dirty="0" smtClean="0">
                <a:solidFill>
                  <a:srgbClr val="003A1A"/>
                </a:solidFill>
                <a:effectLst/>
                <a:latin typeface="Georgia" pitchFamily="18" charset="0"/>
              </a:rPr>
              <a:t> России, как у каждого государства, есть символы – флаг, герб, гимн. </a:t>
            </a:r>
          </a:p>
        </p:txBody>
      </p:sp>
      <p:pic>
        <p:nvPicPr>
          <p:cNvPr id="21508" name="Picture 4" descr="http://mkdou5.tsn.lokos.net/old/images/Gossimvo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8" y="-25261"/>
            <a:ext cx="9146367" cy="645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93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pictures-hd8.ru/img/articles/May/08/7b605411bb45433e3977341f028bf66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D:\Перебрать\C диска С\Desktop\Папка общая\6. УЧИТЕЛЬ НАЧ КЛАССОВ\1. ТВЕРДОЕ НУЖНОЕ ПРОВЕРЕННОЕ\4. ОКРУЖАЮЩИЙ МИР\КНИГИ УЧЕБНИКИ ОКР МИР 1 КЛ\рабо тет окр мир 1 кл 1 ч\Page_0000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2" t="20601" b="41600"/>
          <a:stretch/>
        </p:blipFill>
        <p:spPr bwMode="auto">
          <a:xfrm>
            <a:off x="10456" y="1844824"/>
            <a:ext cx="5460055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5436096" y="2204864"/>
            <a:ext cx="3707904" cy="46531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 smtClean="0">
                <a:solidFill>
                  <a:srgbClr val="003A1A"/>
                </a:solidFill>
                <a:effectLst/>
                <a:latin typeface="Georgia" pitchFamily="18" charset="0"/>
              </a:rPr>
              <a:t>Раскрасьте флаг нашей страны </a:t>
            </a:r>
            <a:r>
              <a:rPr lang="ru-RU" sz="2400" dirty="0" smtClean="0">
                <a:solidFill>
                  <a:srgbClr val="003A1A"/>
                </a:solidFill>
                <a:latin typeface="Georgia" pitchFamily="18" charset="0"/>
              </a:rPr>
              <a:t>в </a:t>
            </a:r>
            <a:r>
              <a:rPr lang="ru-RU" sz="2400" dirty="0" smtClean="0">
                <a:solidFill>
                  <a:srgbClr val="003A1A"/>
                </a:solidFill>
                <a:effectLst/>
                <a:latin typeface="Georgia" pitchFamily="18" charset="0"/>
              </a:rPr>
              <a:t>рабочей </a:t>
            </a:r>
            <a:r>
              <a:rPr lang="ru-RU" sz="2400" dirty="0" smtClean="0">
                <a:solidFill>
                  <a:srgbClr val="003A1A"/>
                </a:solidFill>
                <a:effectLst/>
                <a:latin typeface="Georgia" pitchFamily="18" charset="0"/>
              </a:rPr>
              <a:t>тетради</a:t>
            </a:r>
            <a:r>
              <a:rPr lang="ru-RU" sz="2400" dirty="0">
                <a:solidFill>
                  <a:srgbClr val="003A1A"/>
                </a:solidFill>
                <a:latin typeface="Georgia" pitchFamily="18" charset="0"/>
              </a:rPr>
              <a:t>. </a:t>
            </a:r>
            <a:endParaRPr lang="ru-RU" sz="2400" dirty="0" smtClean="0">
              <a:solidFill>
                <a:srgbClr val="003A1A"/>
              </a:solidFill>
              <a:latin typeface="Georgia" pitchFamily="18" charset="0"/>
            </a:endParaRPr>
          </a:p>
          <a:p>
            <a:pPr algn="l"/>
            <a:endParaRPr lang="ru-RU" sz="2400" dirty="0">
              <a:solidFill>
                <a:srgbClr val="003A1A"/>
              </a:solidFill>
              <a:latin typeface="Georgia" pitchFamily="18" charset="0"/>
            </a:endParaRPr>
          </a:p>
          <a:p>
            <a:pPr algn="l"/>
            <a:r>
              <a:rPr lang="ru-RU" sz="2400" dirty="0" smtClean="0">
                <a:solidFill>
                  <a:srgbClr val="003A1A"/>
                </a:solidFill>
                <a:latin typeface="Georgia" pitchFamily="18" charset="0"/>
              </a:rPr>
              <a:t>Подумайте</a:t>
            </a:r>
            <a:r>
              <a:rPr lang="ru-RU" sz="2400" dirty="0">
                <a:solidFill>
                  <a:srgbClr val="003A1A"/>
                </a:solidFill>
                <a:latin typeface="Georgia" pitchFamily="18" charset="0"/>
              </a:rPr>
              <a:t>, что вы можете назвать своей малой родиной.</a:t>
            </a:r>
          </a:p>
          <a:p>
            <a:pPr algn="l"/>
            <a:endParaRPr lang="ru-RU" sz="2400" dirty="0">
              <a:solidFill>
                <a:srgbClr val="003A1A"/>
              </a:solidFill>
              <a:latin typeface="Georgia" pitchFamily="18" charset="0"/>
            </a:endParaRPr>
          </a:p>
          <a:p>
            <a:pPr algn="l"/>
            <a:r>
              <a:rPr lang="ru-RU" sz="2400" dirty="0">
                <a:solidFill>
                  <a:srgbClr val="003A1A"/>
                </a:solidFill>
                <a:latin typeface="Georgia" pitchFamily="18" charset="0"/>
              </a:rPr>
              <a:t>Дома нарисуйте свой город на странице </a:t>
            </a:r>
            <a:r>
              <a:rPr lang="ru-RU" sz="2400" dirty="0" smtClean="0">
                <a:solidFill>
                  <a:srgbClr val="003A1A"/>
                </a:solidFill>
                <a:latin typeface="Georgia" pitchFamily="18" charset="0"/>
              </a:rPr>
              <a:t>рабочей </a:t>
            </a:r>
            <a:r>
              <a:rPr lang="ru-RU" sz="2400" dirty="0">
                <a:solidFill>
                  <a:srgbClr val="003A1A"/>
                </a:solidFill>
                <a:latin typeface="Georgia" pitchFamily="18" charset="0"/>
              </a:rPr>
              <a:t>тетради.</a:t>
            </a:r>
          </a:p>
          <a:p>
            <a:pPr algn="l"/>
            <a:endParaRPr lang="ru-RU" sz="2400" dirty="0" smtClean="0">
              <a:solidFill>
                <a:srgbClr val="003A1A"/>
              </a:solidFill>
              <a:effectLst/>
              <a:latin typeface="Georgia" pitchFamily="18" charset="0"/>
            </a:endParaRPr>
          </a:p>
          <a:p>
            <a:pPr algn="l"/>
            <a:endParaRPr lang="ru-RU" sz="2000" dirty="0" smtClean="0">
              <a:solidFill>
                <a:srgbClr val="003A1A"/>
              </a:solidFill>
              <a:effectLst/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20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ictures-hd8.ru/img/articles/May/08/7b605411bb45433e3977341f028bf66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195736" y="2132856"/>
            <a:ext cx="6948264" cy="472514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 smtClean="0">
                <a:solidFill>
                  <a:srgbClr val="00B05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Рефлексия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7A37"/>
                </a:solidFill>
                <a:latin typeface="Georgia" pitchFamily="18" charset="0"/>
              </a:rPr>
              <a:t>Как называется наша страна и её столица?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7A37"/>
                </a:solidFill>
                <a:latin typeface="Georgia" pitchFamily="18" charset="0"/>
              </a:rPr>
              <a:t>Какие народы живут в России?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7A37"/>
                </a:solidFill>
                <a:latin typeface="Georgia" pitchFamily="18" charset="0"/>
              </a:rPr>
              <a:t>Как выглядят флаг и герб России?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7A37"/>
                </a:solidFill>
                <a:latin typeface="Georgia" pitchFamily="18" charset="0"/>
              </a:rPr>
              <a:t>Что такое для каждого из нас Родина?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7A37"/>
                </a:solidFill>
                <a:latin typeface="Georgia" pitchFamily="18" charset="0"/>
              </a:rPr>
              <a:t>Почему она дорога для нас?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7A37"/>
                </a:solidFill>
                <a:latin typeface="Georgia" pitchFamily="18" charset="0"/>
              </a:rPr>
              <a:t>Какую цель мы ставили в начале урока?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7A37"/>
                </a:solidFill>
                <a:latin typeface="Georgia" pitchFamily="18" charset="0"/>
              </a:rPr>
              <a:t>Мы достигли её?</a:t>
            </a:r>
          </a:p>
        </p:txBody>
      </p:sp>
    </p:spTree>
    <p:extLst>
      <p:ext uri="{BB962C8B-B14F-4D97-AF65-F5344CB8AC3E}">
        <p14:creationId xmlns:p14="http://schemas.microsoft.com/office/powerpoint/2010/main" val="42456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ictures-hd8.ru/img/articles/May/08/7b605411bb45433e3977341f028bf66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0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086942" y="2404999"/>
            <a:ext cx="4067944" cy="4725144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rgbClr val="007A37"/>
                </a:solidFill>
                <a:latin typeface="Georgia" pitchFamily="18" charset="0"/>
              </a:rPr>
              <a:t>Что </a:t>
            </a:r>
            <a:r>
              <a:rPr lang="ru-RU" sz="2800" b="1" dirty="0">
                <a:solidFill>
                  <a:srgbClr val="007A37"/>
                </a:solidFill>
                <a:latin typeface="Georgia" pitchFamily="18" charset="0"/>
              </a:rPr>
              <a:t>мы Родиной зовём?</a:t>
            </a:r>
          </a:p>
          <a:p>
            <a:pPr algn="l"/>
            <a:r>
              <a:rPr lang="ru-RU" sz="2800" b="1" dirty="0">
                <a:solidFill>
                  <a:srgbClr val="007A37"/>
                </a:solidFill>
                <a:latin typeface="Georgia" pitchFamily="18" charset="0"/>
              </a:rPr>
              <a:t>Дом, где мы с тобой живём,</a:t>
            </a:r>
          </a:p>
          <a:p>
            <a:pPr algn="l"/>
            <a:r>
              <a:rPr lang="ru-RU" sz="2800" b="1" dirty="0">
                <a:solidFill>
                  <a:srgbClr val="007A37"/>
                </a:solidFill>
                <a:latin typeface="Georgia" pitchFamily="18" charset="0"/>
              </a:rPr>
              <a:t>И берёзки, вдоль которых</a:t>
            </a:r>
          </a:p>
          <a:p>
            <a:pPr algn="l"/>
            <a:r>
              <a:rPr lang="ru-RU" sz="2800" b="1" dirty="0">
                <a:solidFill>
                  <a:srgbClr val="007A37"/>
                </a:solidFill>
                <a:latin typeface="Georgia" pitchFamily="18" charset="0"/>
              </a:rPr>
              <a:t>Рядом с мамой мы идём.</a:t>
            </a:r>
          </a:p>
          <a:p>
            <a:pPr algn="l"/>
            <a:endParaRPr lang="ru-RU" sz="2800" b="1" dirty="0">
              <a:solidFill>
                <a:srgbClr val="007A37"/>
              </a:solidFill>
              <a:latin typeface="Georgia" pitchFamily="18" charset="0"/>
            </a:endParaRPr>
          </a:p>
          <a:p>
            <a:pPr algn="l"/>
            <a:r>
              <a:rPr lang="ru-RU" sz="2800" b="1" dirty="0">
                <a:solidFill>
                  <a:srgbClr val="007A37"/>
                </a:solidFill>
                <a:latin typeface="Georgia" pitchFamily="18" charset="0"/>
              </a:rPr>
              <a:t>Что мы Родиной зовём?</a:t>
            </a:r>
          </a:p>
          <a:p>
            <a:pPr algn="l"/>
            <a:r>
              <a:rPr lang="ru-RU" sz="2800" b="1" dirty="0">
                <a:solidFill>
                  <a:srgbClr val="007A37"/>
                </a:solidFill>
                <a:latin typeface="Georgia" pitchFamily="18" charset="0"/>
              </a:rPr>
              <a:t>Поле с тонким колоском,</a:t>
            </a:r>
          </a:p>
          <a:p>
            <a:pPr algn="l"/>
            <a:r>
              <a:rPr lang="ru-RU" sz="2800" b="1" dirty="0">
                <a:solidFill>
                  <a:srgbClr val="007A37"/>
                </a:solidFill>
                <a:latin typeface="Georgia" pitchFamily="18" charset="0"/>
              </a:rPr>
              <a:t>Наши праздники и песни,</a:t>
            </a:r>
          </a:p>
          <a:p>
            <a:pPr algn="l"/>
            <a:r>
              <a:rPr lang="ru-RU" sz="2800" b="1" dirty="0">
                <a:solidFill>
                  <a:srgbClr val="007A37"/>
                </a:solidFill>
                <a:latin typeface="Georgia" pitchFamily="18" charset="0"/>
              </a:rPr>
              <a:t>Тёплый вечер за окном.</a:t>
            </a:r>
          </a:p>
          <a:p>
            <a:pPr algn="l"/>
            <a:endParaRPr lang="ru-RU" sz="2800" b="1" dirty="0">
              <a:solidFill>
                <a:srgbClr val="007A37"/>
              </a:solidFill>
              <a:latin typeface="Georgia" pitchFamily="18" charset="0"/>
            </a:endParaRPr>
          </a:p>
          <a:p>
            <a:pPr algn="l"/>
            <a:r>
              <a:rPr lang="ru-RU" sz="2800" b="1" dirty="0">
                <a:solidFill>
                  <a:srgbClr val="007A37"/>
                </a:solidFill>
                <a:latin typeface="Georgia" pitchFamily="18" charset="0"/>
              </a:rPr>
              <a:t>Что мы Родиной зовём?</a:t>
            </a:r>
          </a:p>
          <a:p>
            <a:pPr algn="l"/>
            <a:r>
              <a:rPr lang="ru-RU" sz="2800" b="1" dirty="0">
                <a:solidFill>
                  <a:srgbClr val="007A37"/>
                </a:solidFill>
                <a:latin typeface="Georgia" pitchFamily="18" charset="0"/>
              </a:rPr>
              <a:t>Всё, что в сердце бережём,</a:t>
            </a:r>
          </a:p>
          <a:p>
            <a:pPr algn="l"/>
            <a:r>
              <a:rPr lang="ru-RU" sz="2800" b="1" dirty="0">
                <a:solidFill>
                  <a:srgbClr val="007A37"/>
                </a:solidFill>
                <a:latin typeface="Georgia" pitchFamily="18" charset="0"/>
              </a:rPr>
              <a:t>И под небом синим-синим</a:t>
            </a:r>
          </a:p>
          <a:p>
            <a:pPr algn="l"/>
            <a:r>
              <a:rPr lang="ru-RU" sz="2800" b="1" dirty="0">
                <a:solidFill>
                  <a:srgbClr val="007A37"/>
                </a:solidFill>
                <a:latin typeface="Georgia" pitchFamily="18" charset="0"/>
              </a:rPr>
              <a:t>Флаг России над Кремлём</a:t>
            </a:r>
            <a:r>
              <a:rPr lang="ru-RU" sz="2800" b="1" dirty="0" smtClean="0">
                <a:solidFill>
                  <a:srgbClr val="007A37"/>
                </a:solidFill>
                <a:latin typeface="Georgia" pitchFamily="18" charset="0"/>
              </a:rPr>
              <a:t>.</a:t>
            </a:r>
          </a:p>
          <a:p>
            <a:pPr algn="l"/>
            <a:endParaRPr lang="ru-RU" sz="2800" b="1" dirty="0">
              <a:solidFill>
                <a:srgbClr val="007A37"/>
              </a:solidFill>
              <a:latin typeface="Georgia" pitchFamily="18" charset="0"/>
            </a:endParaRPr>
          </a:p>
          <a:p>
            <a:pPr algn="l"/>
            <a:r>
              <a:rPr lang="ru-RU" sz="2800" b="1" dirty="0">
                <a:solidFill>
                  <a:srgbClr val="007A37"/>
                </a:solidFill>
                <a:latin typeface="Georgia" pitchFamily="18" charset="0"/>
              </a:rPr>
              <a:t>Автор: Степанов Владимир</a:t>
            </a:r>
            <a:r>
              <a:rPr lang="ru-RU" sz="2800" b="1" dirty="0" smtClean="0">
                <a:solidFill>
                  <a:srgbClr val="007A37"/>
                </a:solidFill>
                <a:latin typeface="Georgia" pitchFamily="18" charset="0"/>
              </a:rPr>
              <a:t>.</a:t>
            </a:r>
            <a:endParaRPr lang="ru-RU" sz="2800" b="1" dirty="0">
              <a:solidFill>
                <a:srgbClr val="007A37"/>
              </a:solidFill>
              <a:latin typeface="Georgia" pitchFamily="18" charset="0"/>
            </a:endParaRPr>
          </a:p>
        </p:txBody>
      </p:sp>
      <p:pic>
        <p:nvPicPr>
          <p:cNvPr id="22530" name="Picture 2" descr="http://i.arts.in.ua/i/2962/f_beryozovaya-roshcha_bolotov_aleksandr_12952716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07" y="0"/>
            <a:ext cx="4774637" cy="691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26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ictures-hd8.ru/img/articles/May/08/7b605411bb45433e3977341f028bf66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://img10.proshkolu.ru/content/media/pic/std/4000000/3296000/3295614-11c15a8e272600ba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201882"/>
            <a:ext cx="3045271" cy="36275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://img10.proshkolu.ru/content/media/pic/std/4000000/3296000/3295608-631f62f4badf2566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786227"/>
            <a:ext cx="2250976" cy="29795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347864" y="2348880"/>
            <a:ext cx="5040560" cy="24036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 smtClean="0">
                <a:solidFill>
                  <a:srgbClr val="007A37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Молодцы!</a:t>
            </a:r>
            <a:endParaRPr lang="ru-RU" sz="4800" b="1" dirty="0">
              <a:solidFill>
                <a:srgbClr val="007A37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62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ictures-hd8.ru/img/articles/May/08/7b605411bb45433e3977341f028bf66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92640" y="3212976"/>
            <a:ext cx="396042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7A37"/>
                </a:solidFill>
                <a:latin typeface="Georgia" pitchFamily="18" charset="0"/>
              </a:rPr>
              <a:t>Откройте страницу 9 в учебнике.</a:t>
            </a:r>
          </a:p>
          <a:p>
            <a:r>
              <a:rPr lang="ru-RU" sz="2400" dirty="0" smtClean="0">
                <a:solidFill>
                  <a:srgbClr val="007A37"/>
                </a:solidFill>
                <a:latin typeface="Georgia" pitchFamily="18" charset="0"/>
              </a:rPr>
              <a:t>Прочитайте название раздела, с которым мы начинаем работать.</a:t>
            </a:r>
            <a:endParaRPr lang="ru-RU" sz="2400" dirty="0">
              <a:solidFill>
                <a:srgbClr val="007A37"/>
              </a:solidFill>
              <a:latin typeface="Georgia" pitchFamily="18" charset="0"/>
            </a:endParaRPr>
          </a:p>
        </p:txBody>
      </p:sp>
      <p:pic>
        <p:nvPicPr>
          <p:cNvPr id="3074" name="Picture 2" descr="D:\Перебрать\C диска С\Desktop\Папка общая\6. УЧИТЕЛЬ НАЧ КЛАССОВ\1. ТВЕРДОЕ НУЖНОЕ ПРОВЕРЕННОЕ\4. ОКРУЖАЮЩИЙ МИР\КНИГИ УЧЕБНИКИ ОКР МИР 1 КЛ\Учебник ОКРУЖАЮЩИЙ МИР 1 кл 1 часть 2011 Плешаков\Page_000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" y="0"/>
            <a:ext cx="5117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89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ictures-hd8.ru/img/articles/May/08/7b605411bb45433e3977341f028bf66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" y="3219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301533" y="188640"/>
            <a:ext cx="5040560" cy="2403698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7A37"/>
                </a:solidFill>
                <a:latin typeface="Georgia" pitchFamily="18" charset="0"/>
              </a:rPr>
              <a:t>Отгадайте слово. И тогда вы узнаете, о чем пойдет речь сегодня </a:t>
            </a:r>
            <a:r>
              <a:rPr lang="ru-RU" sz="2800" b="1" dirty="0">
                <a:solidFill>
                  <a:srgbClr val="007A37"/>
                </a:solidFill>
                <a:latin typeface="Georgia" pitchFamily="18" charset="0"/>
              </a:rPr>
              <a:t>на уроке </a:t>
            </a:r>
            <a:r>
              <a:rPr lang="ru-RU" sz="2800" b="1" dirty="0" smtClean="0">
                <a:solidFill>
                  <a:srgbClr val="007A37"/>
                </a:solidFill>
                <a:latin typeface="Georgia" pitchFamily="18" charset="0"/>
              </a:rPr>
              <a:t>.</a:t>
            </a:r>
          </a:p>
          <a:p>
            <a:r>
              <a:rPr lang="ru-RU" sz="2400" i="1" dirty="0" smtClean="0">
                <a:solidFill>
                  <a:srgbClr val="007A37"/>
                </a:solidFill>
                <a:latin typeface="Georgia" pitchFamily="18" charset="0"/>
              </a:rPr>
              <a:t>Нужно назвать первую букву слова. </a:t>
            </a:r>
            <a:endParaRPr lang="ru-RU" sz="2400" i="1" dirty="0">
              <a:solidFill>
                <a:srgbClr val="007A37"/>
              </a:solidFill>
              <a:latin typeface="Georgia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212976"/>
            <a:ext cx="1475234" cy="14752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858" y="3628915"/>
            <a:ext cx="1157114" cy="643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9" y="3513427"/>
            <a:ext cx="1171394" cy="104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835" y="3140968"/>
            <a:ext cx="1094239" cy="1563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261051"/>
            <a:ext cx="1152128" cy="139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4" name="Picture 1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168488"/>
            <a:ext cx="1039029" cy="139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19672" y="5373216"/>
            <a:ext cx="8322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solidFill>
                  <a:srgbClr val="007A37"/>
                </a:solidFill>
                <a:latin typeface="Georgia" pitchFamily="18" charset="0"/>
              </a:rPr>
              <a:t>Р</a:t>
            </a:r>
            <a:endParaRPr lang="ru-RU" sz="7200" b="1" dirty="0">
              <a:solidFill>
                <a:srgbClr val="007A37"/>
              </a:solidFill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87824" y="5064479"/>
            <a:ext cx="7521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007A37"/>
                </a:solidFill>
                <a:latin typeface="Georgia" pitchFamily="18" charset="0"/>
              </a:rPr>
              <a:t>О</a:t>
            </a:r>
            <a:endParaRPr lang="ru-RU" sz="5400" b="1" dirty="0">
              <a:solidFill>
                <a:srgbClr val="007A37"/>
              </a:solidFill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02868" y="5373216"/>
            <a:ext cx="7393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007A37"/>
                </a:solidFill>
                <a:latin typeface="Georgia" pitchFamily="18" charset="0"/>
              </a:rPr>
              <a:t>Д</a:t>
            </a:r>
            <a:endParaRPr lang="ru-RU" sz="5400" b="1" dirty="0">
              <a:solidFill>
                <a:srgbClr val="007A37"/>
              </a:solidFill>
              <a:latin typeface="Georg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25486" y="4911551"/>
            <a:ext cx="8226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007A37"/>
                </a:solidFill>
                <a:latin typeface="Georgia" pitchFamily="18" charset="0"/>
              </a:rPr>
              <a:t>И</a:t>
            </a:r>
            <a:endParaRPr lang="ru-RU" sz="5400" b="1" dirty="0">
              <a:solidFill>
                <a:srgbClr val="007A37"/>
              </a:solidFill>
              <a:latin typeface="Georg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32240" y="5373216"/>
            <a:ext cx="8162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007A37"/>
                </a:solidFill>
                <a:latin typeface="Georgia" pitchFamily="18" charset="0"/>
              </a:rPr>
              <a:t>Н</a:t>
            </a:r>
            <a:endParaRPr lang="ru-RU" sz="5400" b="1" dirty="0">
              <a:solidFill>
                <a:srgbClr val="007A37"/>
              </a:solidFill>
              <a:latin typeface="Georg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76648" y="5533560"/>
            <a:ext cx="7104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007A37"/>
                </a:solidFill>
                <a:latin typeface="Georgia" pitchFamily="18" charset="0"/>
              </a:rPr>
              <a:t>А</a:t>
            </a:r>
            <a:endParaRPr lang="ru-RU" sz="5400" b="1" dirty="0">
              <a:solidFill>
                <a:srgbClr val="007A37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36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://www.playcast.ru/uploads/2013/06/08/55106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536" y="2492896"/>
            <a:ext cx="4176464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4620"/>
                </a:solidFill>
                <a:latin typeface="Georgia" pitchFamily="18" charset="0"/>
              </a:rPr>
              <a:t>Великую землю, </a:t>
            </a:r>
            <a:r>
              <a:rPr lang="ru-RU" sz="2800" b="1" dirty="0" smtClean="0">
                <a:solidFill>
                  <a:srgbClr val="004620"/>
                </a:solidFill>
                <a:latin typeface="Georgia" pitchFamily="18" charset="0"/>
              </a:rPr>
              <a:t>Любимую </a:t>
            </a:r>
            <a:r>
              <a:rPr lang="ru-RU" sz="2800" b="1" dirty="0">
                <a:solidFill>
                  <a:srgbClr val="004620"/>
                </a:solidFill>
                <a:latin typeface="Georgia" pitchFamily="18" charset="0"/>
              </a:rPr>
              <a:t>землю,</a:t>
            </a:r>
          </a:p>
          <a:p>
            <a:r>
              <a:rPr lang="ru-RU" sz="2800" b="1" dirty="0" smtClean="0">
                <a:solidFill>
                  <a:srgbClr val="004620"/>
                </a:solidFill>
                <a:latin typeface="Georgia" pitchFamily="18" charset="0"/>
              </a:rPr>
              <a:t>Где </a:t>
            </a:r>
            <a:r>
              <a:rPr lang="ru-RU" sz="2800" b="1" dirty="0">
                <a:solidFill>
                  <a:srgbClr val="004620"/>
                </a:solidFill>
                <a:latin typeface="Georgia" pitchFamily="18" charset="0"/>
              </a:rPr>
              <a:t>мы родились и живем,</a:t>
            </a:r>
          </a:p>
          <a:p>
            <a:r>
              <a:rPr lang="ru-RU" sz="2800" b="1" dirty="0" smtClean="0">
                <a:solidFill>
                  <a:srgbClr val="004620"/>
                </a:solidFill>
                <a:latin typeface="Georgia" pitchFamily="18" charset="0"/>
              </a:rPr>
              <a:t>Мы </a:t>
            </a:r>
            <a:r>
              <a:rPr lang="ru-RU" sz="2800" b="1" dirty="0">
                <a:solidFill>
                  <a:srgbClr val="004620"/>
                </a:solidFill>
                <a:latin typeface="Georgia" pitchFamily="18" charset="0"/>
              </a:rPr>
              <a:t>Родиной светлой,</a:t>
            </a:r>
          </a:p>
          <a:p>
            <a:r>
              <a:rPr lang="ru-RU" sz="2800" b="1" dirty="0" smtClean="0">
                <a:solidFill>
                  <a:srgbClr val="004620"/>
                </a:solidFill>
                <a:latin typeface="Georgia" pitchFamily="18" charset="0"/>
              </a:rPr>
              <a:t>Мы </a:t>
            </a:r>
            <a:r>
              <a:rPr lang="ru-RU" sz="2800" b="1" dirty="0">
                <a:solidFill>
                  <a:srgbClr val="004620"/>
                </a:solidFill>
                <a:latin typeface="Georgia" pitchFamily="18" charset="0"/>
              </a:rPr>
              <a:t>Родиной милой,</a:t>
            </a:r>
          </a:p>
          <a:p>
            <a:r>
              <a:rPr lang="ru-RU" sz="2800" b="1" dirty="0" smtClean="0">
                <a:solidFill>
                  <a:srgbClr val="004620"/>
                </a:solidFill>
                <a:latin typeface="Georgia" pitchFamily="18" charset="0"/>
              </a:rPr>
              <a:t>Мы </a:t>
            </a:r>
            <a:r>
              <a:rPr lang="ru-RU" sz="2800" b="1" dirty="0">
                <a:solidFill>
                  <a:srgbClr val="004620"/>
                </a:solidFill>
                <a:latin typeface="Georgia" pitchFamily="18" charset="0"/>
              </a:rPr>
              <a:t>Родиной нашей зовем.</a:t>
            </a:r>
            <a:endParaRPr lang="ru-RU" sz="2800" b="1" dirty="0" smtClean="0">
              <a:solidFill>
                <a:srgbClr val="00462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62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pictures-hd8.ru/img/articles/May/08/7b605411bb45433e3977341f028bf66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11760" y="2204864"/>
            <a:ext cx="651621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4620"/>
                </a:solidFill>
                <a:latin typeface="Georgia" pitchFamily="18" charset="0"/>
              </a:rPr>
              <a:t>Как понимаете слово «Родина»? Что Родина для каждого из вас?</a:t>
            </a:r>
          </a:p>
          <a:p>
            <a:r>
              <a:rPr lang="ru-RU" sz="2800" b="1" dirty="0" smtClean="0">
                <a:solidFill>
                  <a:srgbClr val="004620"/>
                </a:solidFill>
                <a:latin typeface="Georgia" pitchFamily="18" charset="0"/>
              </a:rPr>
              <a:t>Подумайте, о чем мы с вами сегодня будем говорить на уроке?</a:t>
            </a:r>
          </a:p>
          <a:p>
            <a:endParaRPr lang="ru-RU" sz="2800" b="1" dirty="0" smtClean="0">
              <a:solidFill>
                <a:srgbClr val="004620"/>
              </a:solidFill>
              <a:latin typeface="Georgia" pitchFamily="18" charset="0"/>
            </a:endParaRPr>
          </a:p>
          <a:p>
            <a:r>
              <a:rPr lang="ru-RU" sz="2800" b="1" dirty="0">
                <a:solidFill>
                  <a:srgbClr val="004620"/>
                </a:solidFill>
                <a:latin typeface="Georgia" pitchFamily="18" charset="0"/>
              </a:rPr>
              <a:t>Цель урока: </a:t>
            </a:r>
          </a:p>
          <a:p>
            <a:endParaRPr lang="ru-RU" sz="2800" b="1" dirty="0">
              <a:solidFill>
                <a:srgbClr val="004620"/>
              </a:solidFill>
              <a:latin typeface="Georgia" pitchFamily="18" charset="0"/>
            </a:endParaRPr>
          </a:p>
          <a:p>
            <a:r>
              <a:rPr lang="ru-RU" sz="2800" b="1" dirty="0">
                <a:solidFill>
                  <a:srgbClr val="004620"/>
                </a:solidFill>
                <a:latin typeface="Georgia" pitchFamily="18" charset="0"/>
              </a:rPr>
              <a:t>- будем расширять знания </a:t>
            </a:r>
          </a:p>
          <a:p>
            <a:r>
              <a:rPr lang="ru-RU" sz="2800" b="1" dirty="0">
                <a:solidFill>
                  <a:srgbClr val="004620"/>
                </a:solidFill>
                <a:latin typeface="Georgia" pitchFamily="18" charset="0"/>
              </a:rPr>
              <a:t>      о стране , в которой     живем.</a:t>
            </a:r>
          </a:p>
          <a:p>
            <a:endParaRPr lang="ru-RU" sz="2800" b="1" dirty="0" smtClean="0">
              <a:solidFill>
                <a:srgbClr val="004620"/>
              </a:solidFill>
              <a:latin typeface="Georgia" pitchFamily="18" charset="0"/>
            </a:endParaRPr>
          </a:p>
          <a:p>
            <a:endParaRPr lang="ru-RU" sz="2800" b="1" dirty="0" smtClean="0">
              <a:solidFill>
                <a:srgbClr val="004620"/>
              </a:solidFill>
              <a:latin typeface="Georgia" pitchFamily="18" charset="0"/>
            </a:endParaRPr>
          </a:p>
          <a:p>
            <a:endParaRPr lang="ru-RU" sz="2800" b="1" dirty="0">
              <a:solidFill>
                <a:srgbClr val="00462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52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ictures-hd8.ru/img/articles/May/08/7b605411bb45433e3977341f028bf66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51783" y="2204864"/>
            <a:ext cx="408031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rgbClr val="004620"/>
                </a:solidFill>
                <a:latin typeface="Georgia" pitchFamily="18" charset="0"/>
              </a:rPr>
              <a:t>Откройте страницу 10 в учебнике. Прочитайте слова </a:t>
            </a:r>
            <a:r>
              <a:rPr lang="ru-RU" sz="2200" dirty="0" err="1" smtClean="0">
                <a:solidFill>
                  <a:srgbClr val="004620"/>
                </a:solidFill>
                <a:latin typeface="Georgia" pitchFamily="18" charset="0"/>
              </a:rPr>
              <a:t>Муравьишки</a:t>
            </a:r>
            <a:r>
              <a:rPr lang="ru-RU" sz="2200" dirty="0" smtClean="0">
                <a:solidFill>
                  <a:srgbClr val="004620"/>
                </a:solidFill>
                <a:latin typeface="Georgia" pitchFamily="18" charset="0"/>
              </a:rPr>
              <a:t> Вопросика о том, что  мы сегодня узнаем и чему научимся.</a:t>
            </a:r>
          </a:p>
          <a:p>
            <a:endParaRPr lang="ru-RU" sz="2200" dirty="0" smtClean="0">
              <a:solidFill>
                <a:srgbClr val="004620"/>
              </a:solidFill>
              <a:latin typeface="Georgia" pitchFamily="18" charset="0"/>
            </a:endParaRPr>
          </a:p>
          <a:p>
            <a:r>
              <a:rPr lang="ru-RU" sz="2200" dirty="0" smtClean="0">
                <a:solidFill>
                  <a:srgbClr val="004620"/>
                </a:solidFill>
                <a:latin typeface="Georgia" pitchFamily="18" charset="0"/>
              </a:rPr>
              <a:t>Как называется наша страна? </a:t>
            </a:r>
          </a:p>
          <a:p>
            <a:r>
              <a:rPr lang="ru-RU" sz="2200" dirty="0" smtClean="0">
                <a:solidFill>
                  <a:srgbClr val="004620"/>
                </a:solidFill>
                <a:latin typeface="Georgia" pitchFamily="18" charset="0"/>
              </a:rPr>
              <a:t>Что вы о ней знаете?</a:t>
            </a:r>
          </a:p>
          <a:p>
            <a:endParaRPr lang="ru-RU" sz="2200" dirty="0" smtClean="0">
              <a:solidFill>
                <a:srgbClr val="004620"/>
              </a:solidFill>
              <a:latin typeface="Georgia" pitchFamily="18" charset="0"/>
            </a:endParaRPr>
          </a:p>
        </p:txBody>
      </p:sp>
      <p:pic>
        <p:nvPicPr>
          <p:cNvPr id="6146" name="Picture 2" descr="D:\Перебрать\C диска С\Desktop\Папка общая\6. УЧИТЕЛЬ НАЧ КЛАССОВ\1. ТВЕРДОЕ НУЖНОЕ ПРОВЕРЕННОЕ\4. ОКРУЖАЮЩИЙ МИР\КНИГИ УЧЕБНИКИ ОКР МИР 1 КЛ\Учебник ОКРУЖАЮЩИЙ МИР 1 кл 1 часть 2011 Плешаков\Page_000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1" y="1690"/>
            <a:ext cx="50823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5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pictures-hd8.ru/img/articles/May/08/7b605411bb45433e3977341f028bf669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75656" y="5815577"/>
            <a:ext cx="72774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A13"/>
                </a:solidFill>
                <a:latin typeface="Georgia" pitchFamily="18" charset="0"/>
              </a:rPr>
              <a:t>Россия – самая большая страна в мире</a:t>
            </a:r>
            <a:r>
              <a:rPr lang="ru-RU" sz="2200" dirty="0" smtClean="0">
                <a:solidFill>
                  <a:srgbClr val="004620"/>
                </a:solidFill>
                <a:latin typeface="Georgia" pitchFamily="18" charset="0"/>
              </a:rPr>
              <a:t>. </a:t>
            </a:r>
            <a:endParaRPr lang="ru-RU" sz="2200" dirty="0">
              <a:solidFill>
                <a:srgbClr val="004620"/>
              </a:solidFill>
              <a:latin typeface="Georgia" pitchFamily="18" charset="0"/>
            </a:endParaRPr>
          </a:p>
        </p:txBody>
      </p:sp>
      <p:pic>
        <p:nvPicPr>
          <p:cNvPr id="1026" name="Picture 2" descr="http://begin-journey.ru/wp-content/uploads/%D0%A1%D0%B0%D0%BC%D0%B0%D1%8F-%D0%B1%D0%BE%D0%BB%D1%8C%D1%88%D0%B0%D1%8F-%D1%81%D1%82%D1%80%D0%B0%D0%BD%D0%B0-%D0%B2-%D0%BC%D0%B8%D1%80%D0%B5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620688"/>
            <a:ext cx="8953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94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729</Words>
  <Application>Microsoft Office PowerPoint</Application>
  <PresentationFormat>Экран (4:3)</PresentationFormat>
  <Paragraphs>91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2" baseType="lpstr">
      <vt:lpstr>Arial</vt:lpstr>
      <vt:lpstr>Calibri</vt:lpstr>
      <vt:lpstr>Georgia</vt:lpstr>
      <vt:lpstr>Wingdings</vt:lpstr>
      <vt:lpstr>Тема Office</vt:lpstr>
      <vt:lpstr>Что такое Родина?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Задавайте вопросы !</dc:title>
  <dc:creator>Анюта</dc:creator>
  <cp:lastModifiedBy>Екатерина Чичкина</cp:lastModifiedBy>
  <cp:revision>44</cp:revision>
  <dcterms:created xsi:type="dcterms:W3CDTF">2017-01-21T09:43:17Z</dcterms:created>
  <dcterms:modified xsi:type="dcterms:W3CDTF">2020-09-08T19:18:40Z</dcterms:modified>
</cp:coreProperties>
</file>