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5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52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subTitle"/>
          </p:nvPr>
        </p:nvSpPr>
        <p:spPr>
          <a:xfrm>
            <a:off x="685800" y="1600200"/>
            <a:ext cx="7772040" cy="8251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97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9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99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subTitle"/>
          </p:nvPr>
        </p:nvSpPr>
        <p:spPr>
          <a:xfrm>
            <a:off x="685800" y="1600200"/>
            <a:ext cx="7772040" cy="8251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228600" y="228600"/>
            <a:ext cx="8695440" cy="246852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6047280" y="1824480"/>
            <a:ext cx="2876040" cy="713520"/>
          </a:xfrm>
          <a:custGeom>
            <a:avLst/>
            <a:gdLst/>
            <a:ahLst/>
            <a:rect l="l" t="t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2619360" y="1696320"/>
            <a:ext cx="5544000" cy="849600"/>
          </a:xfrm>
          <a:custGeom>
            <a:avLst/>
            <a:gdLst/>
            <a:ahLst/>
            <a:rect l="l" t="t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2828880" y="1708560"/>
            <a:ext cx="5467680" cy="774000"/>
          </a:xfrm>
          <a:custGeom>
            <a:avLst/>
            <a:gdLst/>
            <a:ahLst/>
            <a:rect l="l" t="t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CustomShape 5"/>
          <p:cNvSpPr/>
          <p:nvPr/>
        </p:nvSpPr>
        <p:spPr>
          <a:xfrm>
            <a:off x="5609520" y="1694880"/>
            <a:ext cx="3307680" cy="651240"/>
          </a:xfrm>
          <a:custGeom>
            <a:avLst/>
            <a:gdLst/>
            <a:ahLst/>
            <a:rect l="l" t="t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CustomShape 6"/>
          <p:cNvSpPr/>
          <p:nvPr/>
        </p:nvSpPr>
        <p:spPr>
          <a:xfrm>
            <a:off x="211680" y="1679400"/>
            <a:ext cx="8723160" cy="1329480"/>
          </a:xfrm>
          <a:custGeom>
            <a:avLst/>
            <a:gdLst/>
            <a:ahLst/>
            <a:rect l="l" t="t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" name="CustomShape 7"/>
          <p:cNvSpPr/>
          <p:nvPr/>
        </p:nvSpPr>
        <p:spPr>
          <a:xfrm>
            <a:off x="228600" y="228600"/>
            <a:ext cx="8695440" cy="60346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CustomShape 8"/>
          <p:cNvSpPr/>
          <p:nvPr/>
        </p:nvSpPr>
        <p:spPr>
          <a:xfrm>
            <a:off x="6054840" y="5499360"/>
            <a:ext cx="2879640" cy="714600"/>
          </a:xfrm>
          <a:custGeom>
            <a:avLst/>
            <a:gdLst/>
            <a:ahLst/>
            <a:rect l="l" t="t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" name="CustomShape 9"/>
          <p:cNvSpPr/>
          <p:nvPr/>
        </p:nvSpPr>
        <p:spPr>
          <a:xfrm>
            <a:off x="2622240" y="5370840"/>
            <a:ext cx="5551200" cy="851040"/>
          </a:xfrm>
          <a:custGeom>
            <a:avLst/>
            <a:gdLst/>
            <a:ahLst/>
            <a:rect l="l" t="t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" name="CustomShape 10"/>
          <p:cNvSpPr/>
          <p:nvPr/>
        </p:nvSpPr>
        <p:spPr>
          <a:xfrm>
            <a:off x="2832120" y="5383080"/>
            <a:ext cx="5474520" cy="775080"/>
          </a:xfrm>
          <a:custGeom>
            <a:avLst/>
            <a:gdLst/>
            <a:ahLst/>
            <a:rect l="l" t="t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0" name="CustomShape 11"/>
          <p:cNvSpPr/>
          <p:nvPr/>
        </p:nvSpPr>
        <p:spPr>
          <a:xfrm>
            <a:off x="5616360" y="5369760"/>
            <a:ext cx="3312000" cy="651960"/>
          </a:xfrm>
          <a:custGeom>
            <a:avLst/>
            <a:gdLst/>
            <a:ahLst/>
            <a:rect l="l" t="t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1" name="CustomShape 12"/>
          <p:cNvSpPr/>
          <p:nvPr/>
        </p:nvSpPr>
        <p:spPr>
          <a:xfrm>
            <a:off x="211680" y="5353920"/>
            <a:ext cx="8723160" cy="1331280"/>
          </a:xfrm>
          <a:custGeom>
            <a:avLst/>
            <a:gdLst/>
            <a:ahLst/>
            <a:rect l="l" t="t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" name="PlaceHolder 13"/>
          <p:cNvSpPr>
            <a:spLocks noGrp="1"/>
          </p:cNvSpPr>
          <p:nvPr>
            <p:ph type="title"/>
          </p:nvPr>
        </p:nvSpPr>
        <p:spPr>
          <a:xfrm>
            <a:off x="685800" y="1600200"/>
            <a:ext cx="7772040" cy="1779840"/>
          </a:xfrm>
          <a:prstGeom prst="rect">
            <a:avLst/>
          </a:prstGeom>
        </p:spPr>
        <p:txBody>
          <a:bodyPr anchor="b">
            <a:normAutofit/>
          </a:bodyPr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3" name="PlaceHolder 14"/>
          <p:cNvSpPr>
            <a:spLocks noGrp="1"/>
          </p:cNvSpPr>
          <p:nvPr>
            <p:ph type="dt"/>
          </p:nvPr>
        </p:nvSpPr>
        <p:spPr>
          <a:xfrm>
            <a:off x="5163840" y="6250320"/>
            <a:ext cx="378648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F32F5E52-D8BD-478C-B342-E4CA90AB313F}" type="datetime">
              <a:rPr b="0" lang="ru-RU" sz="1000" spc="-1" strike="noStrike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21.5.20</a:t>
            </a:fld>
            <a:endParaRPr b="0" lang="ru-RU" sz="1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" name="PlaceHolder 15"/>
          <p:cNvSpPr>
            <a:spLocks noGrp="1"/>
          </p:cNvSpPr>
          <p:nvPr>
            <p:ph type="ftr"/>
          </p:nvPr>
        </p:nvSpPr>
        <p:spPr>
          <a:xfrm>
            <a:off x="193680" y="6250320"/>
            <a:ext cx="378648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5" name="PlaceHolder 16"/>
          <p:cNvSpPr>
            <a:spLocks noGrp="1"/>
          </p:cNvSpPr>
          <p:nvPr>
            <p:ph type="sldNum"/>
          </p:nvPr>
        </p:nvSpPr>
        <p:spPr>
          <a:xfrm>
            <a:off x="3990960" y="6250320"/>
            <a:ext cx="116136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fld id="{BDC7299D-FEE5-4B79-A118-65ACF435D256}" type="slidenum">
              <a:rPr b="0" lang="ru-RU" sz="1000" spc="-1" strike="noStrike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&lt;номер&gt;</a:t>
            </a:fld>
            <a:endParaRPr b="0" lang="ru-RU" sz="1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" name="PlaceHolder 1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Для правки структуры щёлкните мышью</a:t>
            </a:r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Второй уровень структуры</a:t>
            </a:r>
            <a:endParaRPr b="0" lang="ru-RU" sz="20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Третий уровень структуры</a:t>
            </a:r>
            <a:endParaRPr b="0" lang="ru-RU" sz="18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600" spc="-1" strike="noStrike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Четвёртый уровень структуры</a:t>
            </a:r>
            <a:endParaRPr b="0" lang="ru-RU" sz="16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Пятый уровень структуры</a:t>
            </a:r>
            <a:endParaRPr b="0" lang="ru-RU" sz="20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Шестой уровень структуры</a:t>
            </a:r>
            <a:endParaRPr b="0" lang="ru-RU" sz="20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Седьмой уровень структуры</a:t>
            </a:r>
            <a:endParaRPr b="0" lang="ru-RU" sz="20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228600" y="228600"/>
            <a:ext cx="8695440" cy="246852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4" name="CustomShape 2"/>
          <p:cNvSpPr/>
          <p:nvPr/>
        </p:nvSpPr>
        <p:spPr>
          <a:xfrm>
            <a:off x="6047280" y="1824480"/>
            <a:ext cx="2876040" cy="713520"/>
          </a:xfrm>
          <a:custGeom>
            <a:avLst/>
            <a:gdLst/>
            <a:ahLst/>
            <a:rect l="l" t="t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5" name="CustomShape 3"/>
          <p:cNvSpPr/>
          <p:nvPr/>
        </p:nvSpPr>
        <p:spPr>
          <a:xfrm>
            <a:off x="2619360" y="1696320"/>
            <a:ext cx="5544000" cy="849600"/>
          </a:xfrm>
          <a:custGeom>
            <a:avLst/>
            <a:gdLst/>
            <a:ahLst/>
            <a:rect l="l" t="t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4"/>
          <p:cNvSpPr/>
          <p:nvPr/>
        </p:nvSpPr>
        <p:spPr>
          <a:xfrm>
            <a:off x="2828880" y="1708560"/>
            <a:ext cx="5467680" cy="774000"/>
          </a:xfrm>
          <a:custGeom>
            <a:avLst/>
            <a:gdLst/>
            <a:ahLst/>
            <a:rect l="l" t="t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57" name="CustomShape 5"/>
          <p:cNvSpPr/>
          <p:nvPr/>
        </p:nvSpPr>
        <p:spPr>
          <a:xfrm>
            <a:off x="5609520" y="1694880"/>
            <a:ext cx="3307680" cy="651240"/>
          </a:xfrm>
          <a:custGeom>
            <a:avLst/>
            <a:gdLst/>
            <a:ahLst/>
            <a:rect l="l" t="t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>
            <a:solidFill>
              <a:srgbClr val="ffffff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CustomShape 6"/>
          <p:cNvSpPr/>
          <p:nvPr/>
        </p:nvSpPr>
        <p:spPr>
          <a:xfrm>
            <a:off x="211680" y="1679400"/>
            <a:ext cx="8723160" cy="1329480"/>
          </a:xfrm>
          <a:custGeom>
            <a:avLst/>
            <a:gdLst/>
            <a:ahLst/>
            <a:rect l="l" t="t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rgbClr val="ffffff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9" name="PlaceHolder 7"/>
          <p:cNvSpPr>
            <a:spLocks noGrp="1"/>
          </p:cNvSpPr>
          <p:nvPr>
            <p:ph type="body"/>
          </p:nvPr>
        </p:nvSpPr>
        <p:spPr>
          <a:xfrm>
            <a:off x="871920" y="2675520"/>
            <a:ext cx="7408080" cy="3450240"/>
          </a:xfrm>
          <a:prstGeom prst="rect">
            <a:avLst/>
          </a:prstGeom>
        </p:spPr>
        <p:txBody>
          <a:bodyPr/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ru-RU" sz="2400" spc="-1" strike="noStrike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Образец текста</a:t>
            </a:r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lvl="1" marL="576360" indent="-273960">
              <a:lnSpc>
                <a:spcPct val="100000"/>
              </a:lnSpc>
              <a:spcBef>
                <a:spcPts val="439"/>
              </a:spcBef>
              <a:buClr>
                <a:srgbClr val="31b6fd"/>
              </a:buClr>
              <a:buFont typeface="Symbol"/>
              <a:buChar char=""/>
            </a:pPr>
            <a:r>
              <a:rPr b="0" lang="ru-RU" sz="2200" spc="-1" strike="noStrike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Второй уровень</a:t>
            </a:r>
            <a:endParaRPr b="0" lang="ru-RU" sz="22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lvl="2" marL="855720" indent="-228240">
              <a:lnSpc>
                <a:spcPct val="100000"/>
              </a:lnSpc>
              <a:spcBef>
                <a:spcPts val="400"/>
              </a:spcBef>
              <a:buClr>
                <a:srgbClr val="31b6fd"/>
              </a:buClr>
              <a:buFont typeface="Symbol"/>
              <a:buChar char=""/>
            </a:pPr>
            <a:r>
              <a:rPr b="0" lang="ru-RU" sz="2000" spc="-1" strike="noStrike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Третий уровень</a:t>
            </a:r>
            <a:endParaRPr b="0" lang="ru-RU" sz="20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lvl="3" marL="1143000" indent="-228240">
              <a:lnSpc>
                <a:spcPct val="100000"/>
              </a:lnSpc>
              <a:spcBef>
                <a:spcPts val="360"/>
              </a:spcBef>
              <a:buClr>
                <a:srgbClr val="31b6fd"/>
              </a:buClr>
              <a:buFont typeface="Symbol"/>
              <a:buChar char=""/>
            </a:pPr>
            <a:r>
              <a:rPr b="0" lang="ru-RU" sz="1800" spc="-1" strike="noStrike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Четвертый уровень</a:t>
            </a:r>
            <a:endParaRPr b="0" lang="ru-RU" sz="18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lvl="4" marL="1463040" indent="-228240">
              <a:lnSpc>
                <a:spcPct val="100000"/>
              </a:lnSpc>
              <a:spcBef>
                <a:spcPts val="320"/>
              </a:spcBef>
              <a:buClr>
                <a:srgbClr val="31b6fd"/>
              </a:buClr>
              <a:buFont typeface="Symbol"/>
              <a:buChar char=""/>
            </a:pPr>
            <a:r>
              <a:rPr b="0" lang="ru-RU" sz="1600" spc="-1" strike="noStrike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Пятый уровень</a:t>
            </a:r>
            <a:endParaRPr b="0" lang="ru-RU" sz="16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60" name="PlaceHolder 8"/>
          <p:cNvSpPr>
            <a:spLocks noGrp="1"/>
          </p:cNvSpPr>
          <p:nvPr>
            <p:ph type="dt"/>
          </p:nvPr>
        </p:nvSpPr>
        <p:spPr>
          <a:xfrm>
            <a:off x="5163840" y="6250320"/>
            <a:ext cx="378648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03226A8E-5AEA-43D0-8F2B-E92B0D40D6FF}" type="datetime">
              <a:rPr b="0" lang="ru-RU" sz="1000" spc="-1" strike="noStrike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21.5.20</a:t>
            </a:fld>
            <a:endParaRPr b="0" lang="ru-RU" sz="1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1" name="PlaceHolder 9"/>
          <p:cNvSpPr>
            <a:spLocks noGrp="1"/>
          </p:cNvSpPr>
          <p:nvPr>
            <p:ph type="ftr"/>
          </p:nvPr>
        </p:nvSpPr>
        <p:spPr>
          <a:xfrm>
            <a:off x="193680" y="6250320"/>
            <a:ext cx="378648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2" name="PlaceHolder 10"/>
          <p:cNvSpPr>
            <a:spLocks noGrp="1"/>
          </p:cNvSpPr>
          <p:nvPr>
            <p:ph type="sldNum"/>
          </p:nvPr>
        </p:nvSpPr>
        <p:spPr>
          <a:xfrm>
            <a:off x="3990960" y="6250320"/>
            <a:ext cx="1161360" cy="3646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fld id="{59DDEE68-CC6A-49A2-84E1-F128FA66B675}" type="slidenum">
              <a:rPr b="0" lang="ru-RU" sz="1000" spc="-1" strike="noStrike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&lt;номер&gt;</a:t>
            </a:fld>
            <a:endParaRPr b="0" lang="ru-RU" sz="1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3" name="PlaceHolder 11"/>
          <p:cNvSpPr>
            <a:spLocks noGrp="1"/>
          </p:cNvSpPr>
          <p:nvPr>
            <p:ph type="title"/>
          </p:nvPr>
        </p:nvSpPr>
        <p:spPr>
          <a:xfrm>
            <a:off x="457200" y="338400"/>
            <a:ext cx="8229240" cy="12524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685800" y="1600200"/>
            <a:ext cx="7772040" cy="17798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Психологическая характеристика дошкольного возраста.</a:t>
            </a:r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685800" y="1124640"/>
            <a:ext cx="7772040" cy="9356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Отношения со взрослыми</a:t>
            </a:r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17" name="TextShape 2"/>
          <p:cNvSpPr txBox="1"/>
          <p:nvPr/>
        </p:nvSpPr>
        <p:spPr>
          <a:xfrm>
            <a:off x="1371600" y="2421000"/>
            <a:ext cx="6400440" cy="2607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ru-RU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Развитие отношений между взрослым и ребенком во всех  типах деятельности приводит к концу дошкольного периода к выделению и осознанию ребенком специфических функций взрослого и собственных специфических обязанностей. Появляется осознание роли учителя, его общественной функции, осознание своей общественной функции - учиться. На этой основе возникает само желание учиться.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683640" y="692640"/>
            <a:ext cx="7772040" cy="10076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Необходимые навыки  педагога </a:t>
            </a:r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1371600" y="1845000"/>
            <a:ext cx="6400440" cy="3183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  <a:spcBef>
                <a:spcPts val="400"/>
              </a:spcBef>
            </a:pPr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b="0" lang="ru-RU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ru-RU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· устанавливать уровень психического развития детей дошкольного возраста;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ru-RU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· вставать на позицию ребенка, учитывать ее;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ru-RU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· сотрудничать с детьми в игре и других видах деятельности;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ru-RU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· создавать условия для оптимального развития дошкольника;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ru-RU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· развивать и направлять активность и самостоятельность детей дошкольного возраста.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683640" y="1124640"/>
            <a:ext cx="7772040" cy="165600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Спасибо за внимание.</a:t>
            </a:r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871920" y="2675520"/>
            <a:ext cx="7408080" cy="34502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74320" indent="-27396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b="0" lang="ru-RU" sz="2400" spc="-1" strike="noStrike">
                <a:solidFill>
                  <a:srgbClr val="073e87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этап психического развития, в отечественной периодизации занимающий место между ранним возрастом и младшим дошкольным возрастом – от 3 до 6-7 лет. Выделяют 3 периода: младший дошкольный возраст (3-4 г.); средний дошкольный возраст (4-5 лет) и старший дошкольный возраст (5-7 лет). Он имеет исключительно важное значение для развития психики и личности ребенка.</a:t>
            </a:r>
            <a:endParaRPr b="0" lang="ru-RU" sz="2400" spc="-1" strike="noStrike">
              <a:solidFill>
                <a:srgbClr val="073e87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02" name="TextShape 2"/>
          <p:cNvSpPr txBox="1"/>
          <p:nvPr/>
        </p:nvSpPr>
        <p:spPr>
          <a:xfrm>
            <a:off x="457200" y="33840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Дошкольный возраст</a:t>
            </a:r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611640" y="62064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Игра – ведущая деятельность данного возраста.</a:t>
            </a:r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1371600" y="2205000"/>
            <a:ext cx="6400440" cy="343368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ru-RU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В младшем дошкольном возрасте основное содержание игры составляет воспроизведение предметных действий людей, которые не направлены на партнера или на развитие сюжета. В среднем дошкольном возрасте главным содержанием игры выступают отношения между людьми. Действия выполняются не ради них самих, а ради определенного отношения к др. в соответствии с взятой на себя ролью (4-5 лет – возраст максимального расцвета ролевой игры). Введение сюжета и игровой роли значительно повышает возможности ребенка во многих сферах психической жизни. В старшем дошкольном возрасте сутью игры становится выполнение правил, вытекающих из взятой на себя роли. Игровые действия сокращаются, обобщаются и приобретают условный характер. Ролевая игра постепенно сменяется игрой с правилами.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685800" y="1600200"/>
            <a:ext cx="7772040" cy="24044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Формы деятельности: </a:t>
            </a:r>
            <a:r>
              <a:rPr b="0" lang="ru-RU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конструирование, рисование, лепка, восприятие сказок и рассказов. </a:t>
            </a:r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685800" y="764640"/>
            <a:ext cx="7772040" cy="180000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Период  становления лич­ности  механизмов поведения</a:t>
            </a:r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1331640" y="3285000"/>
            <a:ext cx="6400440" cy="1743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ru-RU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Мотивы и желания ребенка начинают образовывать систему (иерархию), в которой выделяются более и менее значимые.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685800" y="764640"/>
            <a:ext cx="7772040" cy="12956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Психические процессы</a:t>
            </a:r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1259640" y="2565000"/>
            <a:ext cx="6400440" cy="223200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ru-RU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Воображения и наглядно-образного мышления, которые являются  основными формами познания. Для дошкольного возраста характерны внеситуативные, речевые формы общения со взрослым. Более богатым и содержательным делается общение детей друг с другом.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685800" y="836640"/>
            <a:ext cx="7772040" cy="11516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Внимание</a:t>
            </a:r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1371600" y="2277000"/>
            <a:ext cx="6400440" cy="2751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ru-RU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При переходе от младшего к старшему дошкольному возрасту развивается следующим образом: младшие дошкольники рассматривают интересующие их картинки, могут заниматься определенным видом деятельности недолго, а старшие дошкольники- более продолжительное время. Отмечается различная степень устойчивости внимания у разных детей.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685800" y="692640"/>
            <a:ext cx="7772040" cy="13676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Память</a:t>
            </a:r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1371600" y="2493000"/>
            <a:ext cx="6400440" cy="2535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ru-RU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Развитие идет от непроизвольной и непосредственной к произвольному и опосредованному запоминанию и припоминанию. В основном у всех детей раннего дошкольного возраста преобладает непроизвольная, зрительно-эмоциональная память,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685800" y="764640"/>
            <a:ext cx="7772040" cy="11516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 algn="ctr">
              <a:lnSpc>
                <a:spcPct val="100000"/>
              </a:lnSpc>
            </a:pPr>
            <a:r>
              <a:rPr b="0" lang="ru-RU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Сензитивный период</a:t>
            </a:r>
            <a:endParaRPr b="0" lang="ru-RU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1371600" y="2421000"/>
            <a:ext cx="6400440" cy="2607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b="0" lang="ru-RU" sz="2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Для развития многих человеческих способностей, усвоения знаний и умений. Обучение в дошкольном возрасте имеет свою ярко выраженную специфику: формы и методы обучения связаны преимущественно с игрой, ведущую роль играет непроизвольное запоминание.</a:t>
            </a:r>
            <a:endParaRPr b="0" lang="ru-RU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</TotalTime>
  <Application>LibreOffice/5.3.3.2$Windows_x86 LibreOffice_project/3d9a8b4b4e538a85e0782bd6c2d430bafe583448</Application>
  <Words>484</Words>
  <Paragraphs>31</Paragraphs>
  <Company>Home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2018-05-16T15:30:51Z</dcterms:created>
  <dc:creator>Елена</dc:creator>
  <dc:description/>
  <dc:language>ru-RU</dc:language>
  <cp:lastModifiedBy>Елена</cp:lastModifiedBy>
  <dcterms:modified xsi:type="dcterms:W3CDTF">2018-05-16T16:08:54Z</dcterms:modified>
  <cp:revision>4</cp:revision>
  <dc:subject/>
  <dc:title>Психологическая характеристика дошкольного возраста.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Home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Экран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12</vt:i4>
  </property>
</Properties>
</file>